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59" r:id="rId1"/>
  </p:sldMasterIdLst>
  <p:notesMasterIdLst>
    <p:notesMasterId r:id="rId33"/>
  </p:notesMasterIdLst>
  <p:handoutMasterIdLst>
    <p:handoutMasterId r:id="rId34"/>
  </p:handoutMasterIdLst>
  <p:sldIdLst>
    <p:sldId id="257" r:id="rId2"/>
    <p:sldId id="262" r:id="rId3"/>
    <p:sldId id="266" r:id="rId4"/>
    <p:sldId id="271" r:id="rId5"/>
    <p:sldId id="275" r:id="rId6"/>
    <p:sldId id="280" r:id="rId7"/>
    <p:sldId id="285" r:id="rId8"/>
    <p:sldId id="283" r:id="rId9"/>
    <p:sldId id="293" r:id="rId10"/>
    <p:sldId id="295" r:id="rId11"/>
    <p:sldId id="292" r:id="rId12"/>
    <p:sldId id="269" r:id="rId13"/>
    <p:sldId id="304" r:id="rId14"/>
    <p:sldId id="302" r:id="rId15"/>
    <p:sldId id="303" r:id="rId16"/>
    <p:sldId id="297" r:id="rId17"/>
    <p:sldId id="286" r:id="rId18"/>
    <p:sldId id="287" r:id="rId19"/>
    <p:sldId id="282" r:id="rId20"/>
    <p:sldId id="290" r:id="rId21"/>
    <p:sldId id="294" r:id="rId22"/>
    <p:sldId id="279" r:id="rId23"/>
    <p:sldId id="301" r:id="rId24"/>
    <p:sldId id="298" r:id="rId25"/>
    <p:sldId id="299" r:id="rId26"/>
    <p:sldId id="300" r:id="rId27"/>
    <p:sldId id="267" r:id="rId28"/>
    <p:sldId id="272" r:id="rId29"/>
    <p:sldId id="305" r:id="rId30"/>
    <p:sldId id="268" r:id="rId31"/>
    <p:sldId id="281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Open Sans" panose="02020500000000000000" charset="0"/>
      <p:regular r:id="rId39"/>
      <p:bold r:id="rId40"/>
      <p:italic r:id="rId41"/>
      <p:boldItalic r:id="rId42"/>
    </p:embeddedFont>
    <p:embeddedFont>
      <p:font typeface="PT Sans Narrow" panose="02020500000000000000" charset="0"/>
      <p:regular r:id="rId43"/>
      <p:bold r:id="rId44"/>
    </p:embeddedFont>
    <p:embeddedFont>
      <p:font typeface="微軟正黑體" panose="020B0604030504040204" pitchFamily="34" charset="-120"/>
      <p:regular r:id="rId45"/>
      <p:bold r:id="rId46"/>
    </p:embeddedFont>
    <p:embeddedFont>
      <p:font typeface="標楷體" panose="03000509000000000000" pitchFamily="65" charset="-12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84" autoAdjust="0"/>
  </p:normalViewPr>
  <p:slideViewPr>
    <p:cSldViewPr snapToGrid="0">
      <p:cViewPr varScale="1">
        <p:scale>
          <a:sx n="204" d="100"/>
          <a:sy n="204" d="100"/>
        </p:scale>
        <p:origin x="564" y="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7833411-19BC-4556-B984-5AE85144D9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07BB08-1958-4F8C-82D3-CD795E3E0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71E15-6480-4A52-A520-27E5D557A64A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DE9E818-4576-41E7-BC94-D71E6A8960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DCCB34-EA67-4087-BA26-4B39475B19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8D8E3-4984-48EB-BD4B-A6A57801A3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813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oigdvwwx0mwym7r/CSC0036.Lecture.01.key.pdf?dl=0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607a84d93d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607a84d93d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Your project topic or area your topic might be. </a:t>
            </a:r>
            <a:b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 to 4 related projects/research papers. Remember to go back to the first lecture on "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How to read a (research) paper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 and summarize the research papers/related projects.</a:t>
            </a:r>
            <a:b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Problems or challenges you will encounter for your project.</a:t>
            </a:r>
          </a:p>
          <a:p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 of the sensors you might need.</a:t>
            </a:r>
          </a:p>
          <a:p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Submit the draft of your presentation slide and report (use IEEE format but you only need to write the related section) before the class. You will be able to </a:t>
            </a:r>
            <a:r>
              <a:rPr lang="en-US" altLang="zh-TW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resubmit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on Week 7 (11/04).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同個溫度有兩個濕度</a:t>
            </a:r>
            <a:r>
              <a:rPr lang="en-US" altLang="zh-TW" dirty="0"/>
              <a:t>-&gt;</a:t>
            </a:r>
            <a:r>
              <a:rPr lang="zh-TW" altLang="en-US" dirty="0"/>
              <a:t>原因是升溫到降溫都有測到</a:t>
            </a:r>
          </a:p>
        </p:txBody>
      </p:sp>
    </p:spTree>
    <p:extLst>
      <p:ext uri="{BB962C8B-B14F-4D97-AF65-F5344CB8AC3E}">
        <p14:creationId xmlns:p14="http://schemas.microsoft.com/office/powerpoint/2010/main" val="414063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8792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2.wdp"/><Relationship Id="rId9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44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00AB_hBpF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jp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46868"/>
            <a:ext cx="8520600" cy="3877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zh-TW" altLang="en-US" sz="1500" dirty="0"/>
              <a:t>  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Sensors &amp; motors we used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Experiment &amp; Result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zh-TW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cost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zh-TW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zh-TW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video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Reference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altLang="zh-TW" sz="30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23F7C4-6847-45C7-A7C0-7FD5C16DF5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0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33381F-3550-4C0F-95E5-36B93EFB8A08}"/>
              </a:ext>
            </a:extLst>
          </p:cNvPr>
          <p:cNvSpPr/>
          <p:nvPr/>
        </p:nvSpPr>
        <p:spPr>
          <a:xfrm flipH="1">
            <a:off x="321703" y="2259888"/>
            <a:ext cx="55448" cy="20585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FA3B2E-85F5-4F4C-AF22-FDFBFC8E5428}"/>
              </a:ext>
            </a:extLst>
          </p:cNvPr>
          <p:cNvSpPr/>
          <p:nvPr/>
        </p:nvSpPr>
        <p:spPr>
          <a:xfrm flipH="1">
            <a:off x="316586" y="2687965"/>
            <a:ext cx="55448" cy="20585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69A37C-6A64-4726-8A38-D24CF39681A9}"/>
              </a:ext>
            </a:extLst>
          </p:cNvPr>
          <p:cNvSpPr/>
          <p:nvPr/>
        </p:nvSpPr>
        <p:spPr>
          <a:xfrm flipH="1">
            <a:off x="316588" y="3153389"/>
            <a:ext cx="55448" cy="20585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2095A1-BB48-4152-B405-11C40FFBF6E8}"/>
              </a:ext>
            </a:extLst>
          </p:cNvPr>
          <p:cNvSpPr/>
          <p:nvPr/>
        </p:nvSpPr>
        <p:spPr>
          <a:xfrm flipH="1">
            <a:off x="321703" y="4034846"/>
            <a:ext cx="55448" cy="20585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BAA8AD-C02B-466C-BC42-846BF66CE9F4}"/>
              </a:ext>
            </a:extLst>
          </p:cNvPr>
          <p:cNvSpPr/>
          <p:nvPr/>
        </p:nvSpPr>
        <p:spPr>
          <a:xfrm flipH="1">
            <a:off x="311974" y="1822374"/>
            <a:ext cx="55448" cy="20585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3C40338-7506-4CB7-AC7A-3303A704621D}"/>
              </a:ext>
            </a:extLst>
          </p:cNvPr>
          <p:cNvSpPr/>
          <p:nvPr/>
        </p:nvSpPr>
        <p:spPr>
          <a:xfrm flipH="1">
            <a:off x="311974" y="1373388"/>
            <a:ext cx="55448" cy="20585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E43949B-E749-4D2B-85F8-CB3CB42B2706}"/>
              </a:ext>
            </a:extLst>
          </p:cNvPr>
          <p:cNvSpPr/>
          <p:nvPr/>
        </p:nvSpPr>
        <p:spPr>
          <a:xfrm flipH="1">
            <a:off x="311974" y="3549546"/>
            <a:ext cx="55448" cy="20585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C196DF-3A6A-488A-80B7-E40D1178AED7}"/>
              </a:ext>
            </a:extLst>
          </p:cNvPr>
          <p:cNvSpPr/>
          <p:nvPr/>
        </p:nvSpPr>
        <p:spPr>
          <a:xfrm flipH="1">
            <a:off x="321703" y="4492862"/>
            <a:ext cx="55448" cy="20585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9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52425"/>
            <a:ext cx="6250560" cy="457133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altLang="zh-TW" dirty="0"/>
              <a:t>Data analysis-risk evaluation(our data)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A6885B4-FBA8-4141-008E-50F7B895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62" y="1977926"/>
            <a:ext cx="4921885" cy="1187648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42444B-80CD-7C48-9747-65997AC1487E}"/>
              </a:ext>
            </a:extLst>
          </p:cNvPr>
          <p:cNvSpPr txBox="1">
            <a:spLocks/>
          </p:cNvSpPr>
          <p:nvPr/>
        </p:nvSpPr>
        <p:spPr>
          <a:xfrm>
            <a:off x="7136065" y="1839562"/>
            <a:ext cx="1696235" cy="97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Font typeface="Open Sans"/>
              <a:buNone/>
            </a:pPr>
            <a:r>
              <a:rPr lang="en-US" altLang="zh-TW" dirty="0"/>
              <a:t>Temp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°</a:t>
            </a:r>
            <a:r>
              <a:rPr lang="en-US" altLang="zh-TW" b="0" i="0" dirty="0">
                <a:solidFill>
                  <a:srgbClr val="FF7866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en-US" altLang="zh-TW" dirty="0"/>
              <a:t>)</a:t>
            </a:r>
          </a:p>
          <a:p>
            <a:pPr marL="114300" indent="0">
              <a:buFont typeface="Open Sans"/>
              <a:buNone/>
            </a:pPr>
            <a:r>
              <a:rPr lang="en-US" altLang="zh-TW" dirty="0" err="1"/>
              <a:t>Humi</a:t>
            </a:r>
            <a:r>
              <a:rPr lang="zh-TW" altLang="en-US" dirty="0"/>
              <a:t> </a:t>
            </a:r>
            <a:r>
              <a:rPr lang="en-US" altLang="zh-TW" dirty="0"/>
              <a:t>(%)</a:t>
            </a:r>
          </a:p>
          <a:p>
            <a:pPr marL="114300" indent="0">
              <a:buFont typeface="Open Sans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9061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10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25"/>
            <a:ext cx="6250560" cy="56408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dirty="0"/>
              <a:t>Data analysis-Line chart(</a:t>
            </a:r>
            <a:r>
              <a:rPr lang="en-US" altLang="zh-TW" dirty="0" err="1"/>
              <a:t>temp,fire</a:t>
            </a:r>
            <a:r>
              <a:rPr lang="en-US" altLang="zh-TW" dirty="0"/>
              <a:t> </a:t>
            </a:r>
            <a:r>
              <a:rPr lang="en-US" altLang="zh-TW" dirty="0" err="1"/>
              <a:t>alarm,humi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D1A09EC-90C2-FD80-6C90-D721E9399B1E}"/>
              </a:ext>
            </a:extLst>
          </p:cNvPr>
          <p:cNvSpPr txBox="1"/>
          <p:nvPr/>
        </p:nvSpPr>
        <p:spPr>
          <a:xfrm>
            <a:off x="6123893" y="4352412"/>
            <a:ext cx="13372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TW" dirty="0"/>
              <a:t>our dataset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15E53C6-4768-47E7-948D-64C686C42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79" y="1716505"/>
            <a:ext cx="3361706" cy="255489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E0514F8-8D4A-4FEA-96DC-F6F100641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098" y="1746402"/>
            <a:ext cx="3528677" cy="254462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64C06C94-0A47-46F7-93D0-92474DFA2818}"/>
              </a:ext>
            </a:extLst>
          </p:cNvPr>
          <p:cNvSpPr txBox="1"/>
          <p:nvPr/>
        </p:nvSpPr>
        <p:spPr>
          <a:xfrm>
            <a:off x="1451374" y="4431855"/>
            <a:ext cx="13372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TW" dirty="0"/>
              <a:t>web dataset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030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08" y="91547"/>
            <a:ext cx="8520600" cy="707400"/>
          </a:xfrm>
        </p:spPr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Method-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11</a:t>
            </a:fld>
            <a:endParaRPr lang="zh-TW" alt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4F80EAE-CA4C-46F0-9835-9F016B5E4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C41C21AC-360E-4EA4-8649-451C21EB2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9EC0517-E938-4010-BEC6-76B45558B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" r="964"/>
          <a:stretch/>
        </p:blipFill>
        <p:spPr>
          <a:xfrm>
            <a:off x="2490282" y="763621"/>
            <a:ext cx="4270442" cy="409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61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55720"/>
            <a:ext cx="8520600" cy="707400"/>
          </a:xfrm>
        </p:spPr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Method-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Sensors’ location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12</a:t>
            </a:fld>
            <a:endParaRPr lang="zh-TW" alt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4F80EAE-CA4C-46F0-9835-9F016B5E4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C41C21AC-360E-4EA4-8649-451C21EB2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CDB0732-F710-4233-9C24-39DD38CFF312}"/>
              </a:ext>
            </a:extLst>
          </p:cNvPr>
          <p:cNvGrpSpPr/>
          <p:nvPr/>
        </p:nvGrpSpPr>
        <p:grpSpPr>
          <a:xfrm>
            <a:off x="1980473" y="1038192"/>
            <a:ext cx="5762625" cy="3464898"/>
            <a:chOff x="1975374" y="1038360"/>
            <a:chExt cx="5762625" cy="3464898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D4D27985-1CBF-42DC-BD22-5864C7A00C5E}"/>
                </a:ext>
              </a:extLst>
            </p:cNvPr>
            <p:cNvGrpSpPr/>
            <p:nvPr/>
          </p:nvGrpSpPr>
          <p:grpSpPr>
            <a:xfrm>
              <a:off x="1975374" y="1038360"/>
              <a:ext cx="5762625" cy="3464898"/>
              <a:chOff x="433594" y="-628515"/>
              <a:chExt cx="5762625" cy="3464898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F357C6E-4E28-42D5-9108-3988A2487CAA}"/>
                  </a:ext>
                </a:extLst>
              </p:cNvPr>
              <p:cNvSpPr/>
              <p:nvPr/>
            </p:nvSpPr>
            <p:spPr>
              <a:xfrm>
                <a:off x="433594" y="-354492"/>
                <a:ext cx="5753100" cy="31908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E361D5-846E-4578-8D4B-03EDF40BFDC5}"/>
                  </a:ext>
                </a:extLst>
              </p:cNvPr>
              <p:cNvSpPr/>
              <p:nvPr/>
            </p:nvSpPr>
            <p:spPr>
              <a:xfrm>
                <a:off x="2559490" y="-628515"/>
                <a:ext cx="659731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sz="1200" b="1" kern="100" dirty="0">
                    <a:solidFill>
                      <a:srgbClr val="262626"/>
                    </a:solidFill>
                    <a:effectLst/>
                    <a:highlight>
                      <a:srgbClr val="FFFF00"/>
                    </a:highlight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大門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799219-5742-48C4-B768-4B2ED05AED77}"/>
                  </a:ext>
                </a:extLst>
              </p:cNvPr>
              <p:cNvSpPr/>
              <p:nvPr/>
            </p:nvSpPr>
            <p:spPr>
              <a:xfrm>
                <a:off x="3414919" y="1102833"/>
                <a:ext cx="2781300" cy="1733550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7F66996-D55D-4F24-B8B4-4A208BF04265}"/>
                  </a:ext>
                </a:extLst>
              </p:cNvPr>
              <p:cNvSpPr/>
              <p:nvPr/>
            </p:nvSpPr>
            <p:spPr>
              <a:xfrm>
                <a:off x="3024949" y="1707670"/>
                <a:ext cx="1122943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字方塊 5">
                <a:extLst>
                  <a:ext uri="{FF2B5EF4-FFF2-40B4-BE49-F238E27FC236}">
                    <a16:creationId xmlns:a16="http://schemas.microsoft.com/office/drawing/2014/main" id="{E7886246-4DFA-4065-A8A5-3523ACD303D5}"/>
                  </a:ext>
                </a:extLst>
              </p:cNvPr>
              <p:cNvSpPr txBox="1"/>
              <p:nvPr/>
            </p:nvSpPr>
            <p:spPr>
              <a:xfrm>
                <a:off x="4357894" y="1693383"/>
                <a:ext cx="1479226" cy="5238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14F46ED-1D92-413C-A356-9DC9BBC51C48}"/>
                  </a:ext>
                </a:extLst>
              </p:cNvPr>
              <p:cNvSpPr/>
              <p:nvPr/>
            </p:nvSpPr>
            <p:spPr>
              <a:xfrm>
                <a:off x="453535" y="-343226"/>
                <a:ext cx="1950114" cy="31527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13E4F6B-3DE6-4CB8-857E-A3E43EAE2B32}"/>
                  </a:ext>
                </a:extLst>
              </p:cNvPr>
              <p:cNvSpPr/>
              <p:nvPr/>
            </p:nvSpPr>
            <p:spPr>
              <a:xfrm>
                <a:off x="2013555" y="1707670"/>
                <a:ext cx="965380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字方塊 8">
                <a:extLst>
                  <a:ext uri="{FF2B5EF4-FFF2-40B4-BE49-F238E27FC236}">
                    <a16:creationId xmlns:a16="http://schemas.microsoft.com/office/drawing/2014/main" id="{5C9D110F-A34A-40A2-84AB-49DD5245E6A1}"/>
                  </a:ext>
                </a:extLst>
              </p:cNvPr>
              <p:cNvSpPr txBox="1"/>
              <p:nvPr/>
            </p:nvSpPr>
            <p:spPr>
              <a:xfrm>
                <a:off x="1119394" y="788509"/>
                <a:ext cx="1234965" cy="40046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字方塊 10">
                <a:extLst>
                  <a:ext uri="{FF2B5EF4-FFF2-40B4-BE49-F238E27FC236}">
                    <a16:creationId xmlns:a16="http://schemas.microsoft.com/office/drawing/2014/main" id="{582B76E2-77DF-493B-9EA1-E7D8BA76092A}"/>
                  </a:ext>
                </a:extLst>
              </p:cNvPr>
              <p:cNvSpPr txBox="1"/>
              <p:nvPr/>
            </p:nvSpPr>
            <p:spPr>
              <a:xfrm>
                <a:off x="3081281" y="540726"/>
                <a:ext cx="280668" cy="556247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TW" sz="1500" kern="1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客廳</a:t>
                </a:r>
                <a:endParaRPr lang="zh-TW" sz="15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69EFE0B-751F-42CE-8A00-0009200126A5}"/>
                </a:ext>
              </a:extLst>
            </p:cNvPr>
            <p:cNvSpPr/>
            <p:nvPr/>
          </p:nvSpPr>
          <p:spPr>
            <a:xfrm>
              <a:off x="4921105" y="1328502"/>
              <a:ext cx="76774" cy="14412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8">
              <a:extLst>
                <a:ext uri="{FF2B5EF4-FFF2-40B4-BE49-F238E27FC236}">
                  <a16:creationId xmlns:a16="http://schemas.microsoft.com/office/drawing/2014/main" id="{24016576-372E-42D1-A384-C783BEB0D8C6}"/>
                </a:ext>
              </a:extLst>
            </p:cNvPr>
            <p:cNvSpPr txBox="1"/>
            <p:nvPr/>
          </p:nvSpPr>
          <p:spPr>
            <a:xfrm>
              <a:off x="5599637" y="1818464"/>
              <a:ext cx="1291494" cy="52387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TW" sz="1800" kern="100" dirty="0">
                  <a:latin typeface="Calibri" panose="020F050202020403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Raspberry</a:t>
              </a:r>
              <a:endParaRPr 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518DCE9E-E7AA-4460-86C3-8E06B6A0F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7085" y="1609625"/>
              <a:ext cx="661815" cy="793287"/>
            </a:xfrm>
            <a:prstGeom prst="rect">
              <a:avLst/>
            </a:prstGeom>
          </p:spPr>
        </p:pic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3289D19F-2F78-4D4A-B058-0B76888543D3}"/>
              </a:ext>
            </a:extLst>
          </p:cNvPr>
          <p:cNvSpPr/>
          <p:nvPr/>
        </p:nvSpPr>
        <p:spPr>
          <a:xfrm>
            <a:off x="4566729" y="2736576"/>
            <a:ext cx="583550" cy="6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C5B125-5635-DB53-2641-2EF9DF64A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34045">
            <a:off x="4225522" y="1888204"/>
            <a:ext cx="460449" cy="4460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DAEC180-5E26-030C-DE57-A1D097D4A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40" y="647938"/>
            <a:ext cx="669148" cy="54381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C66A5A-9D7E-B48D-450D-2B7B92813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487" y="3888346"/>
            <a:ext cx="567901" cy="4615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410E421-4D97-4EDC-AE23-B8A7E6281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524" y="3865610"/>
            <a:ext cx="623852" cy="50700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2B90050-5633-FED5-5251-E5D4F459A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2929" l="7585" r="93014">
                        <a14:foregroundMark x1="47505" y1="7576" x2="58683" y2="25000"/>
                        <a14:foregroundMark x1="46307" y1="5808" x2="55489" y2="8081"/>
                        <a14:foregroundMark x1="14970" y1="38131" x2="16168" y2="66667"/>
                        <a14:foregroundMark x1="85429" y1="48737" x2="90020" y2="53788"/>
                        <a14:foregroundMark x1="93014" y1="51768" x2="89621" y2="52778"/>
                        <a14:foregroundMark x1="8782" y1="42172" x2="7784" y2="48990"/>
                        <a14:foregroundMark x1="13573" y1="44444" x2="13174" y2="57323"/>
                        <a14:foregroundMark x1="62076" y1="80556" x2="63074" y2="92929"/>
                        <a14:foregroundMark x1="56487" y1="10354" x2="73253" y2="27525"/>
                        <a14:foregroundMark x1="72854" y1="27778" x2="51297" y2="6566"/>
                        <a14:foregroundMark x1="51297" y1="6566" x2="27745" y2="21970"/>
                        <a14:foregroundMark x1="27745" y1="21970" x2="20758" y2="36111"/>
                        <a14:foregroundMark x1="35130" y1="11869" x2="45709" y2="7576"/>
                        <a14:foregroundMark x1="58683" y1="8081" x2="75449" y2="356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0507" y="2848420"/>
            <a:ext cx="456983" cy="361208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47A140A4-F055-0DF7-C0AE-94DA621D4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2929" l="7585" r="93014">
                        <a14:foregroundMark x1="47505" y1="7576" x2="58683" y2="25000"/>
                        <a14:foregroundMark x1="46307" y1="5808" x2="55489" y2="8081"/>
                        <a14:foregroundMark x1="14970" y1="38131" x2="16168" y2="66667"/>
                        <a14:foregroundMark x1="85429" y1="48737" x2="90020" y2="53788"/>
                        <a14:foregroundMark x1="93014" y1="51768" x2="89621" y2="52778"/>
                        <a14:foregroundMark x1="8782" y1="42172" x2="7784" y2="48990"/>
                        <a14:foregroundMark x1="13573" y1="44444" x2="13174" y2="57323"/>
                        <a14:foregroundMark x1="62076" y1="80556" x2="63074" y2="92929"/>
                        <a14:foregroundMark x1="56487" y1="10354" x2="73253" y2="27525"/>
                        <a14:foregroundMark x1="72854" y1="27778" x2="51297" y2="6566"/>
                        <a14:foregroundMark x1="51297" y1="6566" x2="27745" y2="21970"/>
                        <a14:foregroundMark x1="27745" y1="21970" x2="20758" y2="36111"/>
                        <a14:foregroundMark x1="35130" y1="11869" x2="45709" y2="7576"/>
                        <a14:foregroundMark x1="58683" y1="8081" x2="75449" y2="356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94167" y="1536013"/>
            <a:ext cx="529478" cy="41851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85F4FEF3-0B7A-33E2-6521-3D7B634336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2929" l="7585" r="93014">
                        <a14:foregroundMark x1="47505" y1="7576" x2="58683" y2="25000"/>
                        <a14:foregroundMark x1="46307" y1="5808" x2="55489" y2="8081"/>
                        <a14:foregroundMark x1="14970" y1="38131" x2="16168" y2="66667"/>
                        <a14:foregroundMark x1="85429" y1="48737" x2="90020" y2="53788"/>
                        <a14:foregroundMark x1="93014" y1="51768" x2="89621" y2="52778"/>
                        <a14:foregroundMark x1="8782" y1="42172" x2="7784" y2="48990"/>
                        <a14:foregroundMark x1="13573" y1="44444" x2="13174" y2="57323"/>
                        <a14:foregroundMark x1="62076" y1="80556" x2="63074" y2="92929"/>
                        <a14:foregroundMark x1="56487" y1="10354" x2="73253" y2="27525"/>
                        <a14:foregroundMark x1="72854" y1="27778" x2="51297" y2="6566"/>
                        <a14:foregroundMark x1="51297" y1="6566" x2="27745" y2="21970"/>
                        <a14:foregroundMark x1="27745" y1="21970" x2="20758" y2="36111"/>
                        <a14:foregroundMark x1="35130" y1="11869" x2="45709" y2="7576"/>
                        <a14:foregroundMark x1="58683" y1="8081" x2="75449" y2="356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75258" y="1445868"/>
            <a:ext cx="441415" cy="348903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1FA57D48-DD89-BDAC-F0F8-2C1B677B67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2168" y="1390665"/>
            <a:ext cx="696102" cy="648599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9D763709-5F98-D3BE-E905-D781C41C03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3076" y="2780322"/>
            <a:ext cx="728273" cy="67857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E5FFDBD4-2394-2979-5989-5B509984B9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9208" y="1346725"/>
            <a:ext cx="657611" cy="61273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78857F5-D69D-E276-AE0B-53A8848628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1742" y="2260698"/>
            <a:ext cx="657611" cy="61273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7F9EEDD4-AC78-FF1C-27D9-3CCA3C59C5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1824" y="2784573"/>
            <a:ext cx="657611" cy="61273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2BA372F1-AEAC-4049-7D9A-04C0B13FC6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7625" y="2147156"/>
            <a:ext cx="519762" cy="539732"/>
          </a:xfrm>
          <a:prstGeom prst="rect">
            <a:avLst/>
          </a:prstGeom>
        </p:spPr>
      </p:pic>
      <p:sp>
        <p:nvSpPr>
          <p:cNvPr id="28" name="文字方塊 10">
            <a:extLst>
              <a:ext uri="{FF2B5EF4-FFF2-40B4-BE49-F238E27FC236}">
                <a16:creationId xmlns:a16="http://schemas.microsoft.com/office/drawing/2014/main" id="{138519B1-0BDD-4CCA-ADA9-1F085BDCDFCD}"/>
              </a:ext>
            </a:extLst>
          </p:cNvPr>
          <p:cNvSpPr txBox="1"/>
          <p:nvPr/>
        </p:nvSpPr>
        <p:spPr>
          <a:xfrm>
            <a:off x="4590642" y="3875809"/>
            <a:ext cx="330463" cy="523876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altLang="en-US" sz="1500" kern="100" dirty="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走廊</a:t>
            </a:r>
            <a:endParaRPr lang="zh-TW" sz="15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E2FE21D9-29F6-3F94-DE88-ABE0BB57D7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1152" y="4012223"/>
            <a:ext cx="562243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5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55720"/>
            <a:ext cx="8520600" cy="707400"/>
          </a:xfrm>
        </p:spPr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13</a:t>
            </a:fld>
            <a:endParaRPr lang="zh-TW" alt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4F80EAE-CA4C-46F0-9835-9F016B5E4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C41C21AC-360E-4EA4-8649-451C21EB2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CDB0732-F710-4233-9C24-39DD38CFF312}"/>
              </a:ext>
            </a:extLst>
          </p:cNvPr>
          <p:cNvGrpSpPr/>
          <p:nvPr/>
        </p:nvGrpSpPr>
        <p:grpSpPr>
          <a:xfrm>
            <a:off x="1980473" y="1038192"/>
            <a:ext cx="5762625" cy="3464898"/>
            <a:chOff x="1975374" y="1038360"/>
            <a:chExt cx="5762625" cy="3464898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D4D27985-1CBF-42DC-BD22-5864C7A00C5E}"/>
                </a:ext>
              </a:extLst>
            </p:cNvPr>
            <p:cNvGrpSpPr/>
            <p:nvPr/>
          </p:nvGrpSpPr>
          <p:grpSpPr>
            <a:xfrm>
              <a:off x="1975374" y="1038360"/>
              <a:ext cx="5762625" cy="3464898"/>
              <a:chOff x="433594" y="-628515"/>
              <a:chExt cx="5762625" cy="3464898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F357C6E-4E28-42D5-9108-3988A2487CAA}"/>
                  </a:ext>
                </a:extLst>
              </p:cNvPr>
              <p:cNvSpPr/>
              <p:nvPr/>
            </p:nvSpPr>
            <p:spPr>
              <a:xfrm>
                <a:off x="433594" y="-354492"/>
                <a:ext cx="5753100" cy="31908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E361D5-846E-4578-8D4B-03EDF40BFDC5}"/>
                  </a:ext>
                </a:extLst>
              </p:cNvPr>
              <p:cNvSpPr/>
              <p:nvPr/>
            </p:nvSpPr>
            <p:spPr>
              <a:xfrm>
                <a:off x="2559490" y="-628515"/>
                <a:ext cx="659731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sz="1200" b="1" kern="100" dirty="0">
                    <a:solidFill>
                      <a:srgbClr val="262626"/>
                    </a:solidFill>
                    <a:effectLst/>
                    <a:highlight>
                      <a:srgbClr val="FFFF00"/>
                    </a:highlight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大門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799219-5742-48C4-B768-4B2ED05AED77}"/>
                  </a:ext>
                </a:extLst>
              </p:cNvPr>
              <p:cNvSpPr/>
              <p:nvPr/>
            </p:nvSpPr>
            <p:spPr>
              <a:xfrm>
                <a:off x="3414919" y="1102833"/>
                <a:ext cx="2781300" cy="1733550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7F66996-D55D-4F24-B8B4-4A208BF04265}"/>
                  </a:ext>
                </a:extLst>
              </p:cNvPr>
              <p:cNvSpPr/>
              <p:nvPr/>
            </p:nvSpPr>
            <p:spPr>
              <a:xfrm>
                <a:off x="3024949" y="1707670"/>
                <a:ext cx="1122943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字方塊 5">
                <a:extLst>
                  <a:ext uri="{FF2B5EF4-FFF2-40B4-BE49-F238E27FC236}">
                    <a16:creationId xmlns:a16="http://schemas.microsoft.com/office/drawing/2014/main" id="{E7886246-4DFA-4065-A8A5-3523ACD303D5}"/>
                  </a:ext>
                </a:extLst>
              </p:cNvPr>
              <p:cNvSpPr txBox="1"/>
              <p:nvPr/>
            </p:nvSpPr>
            <p:spPr>
              <a:xfrm>
                <a:off x="4357894" y="1693383"/>
                <a:ext cx="1479226" cy="5238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14F46ED-1D92-413C-A356-9DC9BBC51C48}"/>
                  </a:ext>
                </a:extLst>
              </p:cNvPr>
              <p:cNvSpPr/>
              <p:nvPr/>
            </p:nvSpPr>
            <p:spPr>
              <a:xfrm>
                <a:off x="453535" y="-343226"/>
                <a:ext cx="1950114" cy="31527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13E4F6B-3DE6-4CB8-857E-A3E43EAE2B32}"/>
                  </a:ext>
                </a:extLst>
              </p:cNvPr>
              <p:cNvSpPr/>
              <p:nvPr/>
            </p:nvSpPr>
            <p:spPr>
              <a:xfrm>
                <a:off x="2013555" y="1707670"/>
                <a:ext cx="965380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字方塊 8">
                <a:extLst>
                  <a:ext uri="{FF2B5EF4-FFF2-40B4-BE49-F238E27FC236}">
                    <a16:creationId xmlns:a16="http://schemas.microsoft.com/office/drawing/2014/main" id="{5C9D110F-A34A-40A2-84AB-49DD5245E6A1}"/>
                  </a:ext>
                </a:extLst>
              </p:cNvPr>
              <p:cNvSpPr txBox="1"/>
              <p:nvPr/>
            </p:nvSpPr>
            <p:spPr>
              <a:xfrm>
                <a:off x="1119394" y="788509"/>
                <a:ext cx="1234965" cy="40046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字方塊 10">
                <a:extLst>
                  <a:ext uri="{FF2B5EF4-FFF2-40B4-BE49-F238E27FC236}">
                    <a16:creationId xmlns:a16="http://schemas.microsoft.com/office/drawing/2014/main" id="{582B76E2-77DF-493B-9EA1-E7D8BA76092A}"/>
                  </a:ext>
                </a:extLst>
              </p:cNvPr>
              <p:cNvSpPr txBox="1"/>
              <p:nvPr/>
            </p:nvSpPr>
            <p:spPr>
              <a:xfrm>
                <a:off x="3081281" y="540726"/>
                <a:ext cx="280668" cy="556247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TW" sz="1500" kern="1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客廳</a:t>
                </a:r>
                <a:endParaRPr lang="zh-TW" sz="15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69EFE0B-751F-42CE-8A00-0009200126A5}"/>
                </a:ext>
              </a:extLst>
            </p:cNvPr>
            <p:cNvSpPr/>
            <p:nvPr/>
          </p:nvSpPr>
          <p:spPr>
            <a:xfrm>
              <a:off x="4921105" y="1328502"/>
              <a:ext cx="76774" cy="14412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8">
              <a:extLst>
                <a:ext uri="{FF2B5EF4-FFF2-40B4-BE49-F238E27FC236}">
                  <a16:creationId xmlns:a16="http://schemas.microsoft.com/office/drawing/2014/main" id="{24016576-372E-42D1-A384-C783BEB0D8C6}"/>
                </a:ext>
              </a:extLst>
            </p:cNvPr>
            <p:cNvSpPr txBox="1"/>
            <p:nvPr/>
          </p:nvSpPr>
          <p:spPr>
            <a:xfrm>
              <a:off x="5599637" y="1818464"/>
              <a:ext cx="1291494" cy="52387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TW" sz="1800" kern="100" dirty="0">
                  <a:latin typeface="Calibri" panose="020F050202020403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Raspberry</a:t>
              </a:r>
              <a:endParaRPr 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518DCE9E-E7AA-4460-86C3-8E06B6A0F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7085" y="1609625"/>
              <a:ext cx="661815" cy="793287"/>
            </a:xfrm>
            <a:prstGeom prst="rect">
              <a:avLst/>
            </a:prstGeom>
          </p:spPr>
        </p:pic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3289D19F-2F78-4D4A-B058-0B76888543D3}"/>
              </a:ext>
            </a:extLst>
          </p:cNvPr>
          <p:cNvSpPr/>
          <p:nvPr/>
        </p:nvSpPr>
        <p:spPr>
          <a:xfrm>
            <a:off x="4566729" y="2736576"/>
            <a:ext cx="583550" cy="6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C5B125-5635-DB53-2641-2EF9DF64A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34045">
            <a:off x="4012544" y="1602437"/>
            <a:ext cx="807869" cy="782623"/>
          </a:xfrm>
          <a:prstGeom prst="rect">
            <a:avLst/>
          </a:prstGeom>
        </p:spPr>
      </p:pic>
      <p:sp>
        <p:nvSpPr>
          <p:cNvPr id="28" name="文字方塊 10">
            <a:extLst>
              <a:ext uri="{FF2B5EF4-FFF2-40B4-BE49-F238E27FC236}">
                <a16:creationId xmlns:a16="http://schemas.microsoft.com/office/drawing/2014/main" id="{138519B1-0BDD-4CCA-ADA9-1F085BDCDFCD}"/>
              </a:ext>
            </a:extLst>
          </p:cNvPr>
          <p:cNvSpPr txBox="1"/>
          <p:nvPr/>
        </p:nvSpPr>
        <p:spPr>
          <a:xfrm>
            <a:off x="4590642" y="3875809"/>
            <a:ext cx="330463" cy="523876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altLang="en-US" sz="1500" kern="100" dirty="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走廊</a:t>
            </a:r>
            <a:endParaRPr lang="zh-TW" sz="15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623B24-0088-4A33-B350-9E046D0AF5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07" t="3115" r="34306" b="38703"/>
          <a:stretch/>
        </p:blipFill>
        <p:spPr>
          <a:xfrm>
            <a:off x="6583050" y="-22941"/>
            <a:ext cx="2560950" cy="267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9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55720"/>
            <a:ext cx="8520600" cy="707400"/>
          </a:xfrm>
        </p:spPr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14</a:t>
            </a:fld>
            <a:endParaRPr lang="zh-TW" alt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4F80EAE-CA4C-46F0-9835-9F016B5E4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C41C21AC-360E-4EA4-8649-451C21EB2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CDB0732-F710-4233-9C24-39DD38CFF312}"/>
              </a:ext>
            </a:extLst>
          </p:cNvPr>
          <p:cNvGrpSpPr/>
          <p:nvPr/>
        </p:nvGrpSpPr>
        <p:grpSpPr>
          <a:xfrm>
            <a:off x="1980473" y="1038192"/>
            <a:ext cx="5762625" cy="3464898"/>
            <a:chOff x="1975374" y="1038360"/>
            <a:chExt cx="5762625" cy="3464898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D4D27985-1CBF-42DC-BD22-5864C7A00C5E}"/>
                </a:ext>
              </a:extLst>
            </p:cNvPr>
            <p:cNvGrpSpPr/>
            <p:nvPr/>
          </p:nvGrpSpPr>
          <p:grpSpPr>
            <a:xfrm>
              <a:off x="1975374" y="1038360"/>
              <a:ext cx="5762625" cy="3464898"/>
              <a:chOff x="433594" y="-628515"/>
              <a:chExt cx="5762625" cy="3464898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F357C6E-4E28-42D5-9108-3988A2487CAA}"/>
                  </a:ext>
                </a:extLst>
              </p:cNvPr>
              <p:cNvSpPr/>
              <p:nvPr/>
            </p:nvSpPr>
            <p:spPr>
              <a:xfrm>
                <a:off x="433594" y="-354492"/>
                <a:ext cx="5753100" cy="31908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E361D5-846E-4578-8D4B-03EDF40BFDC5}"/>
                  </a:ext>
                </a:extLst>
              </p:cNvPr>
              <p:cNvSpPr/>
              <p:nvPr/>
            </p:nvSpPr>
            <p:spPr>
              <a:xfrm>
                <a:off x="2559490" y="-628515"/>
                <a:ext cx="659731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sz="1200" b="1" kern="100" dirty="0">
                    <a:solidFill>
                      <a:srgbClr val="262626"/>
                    </a:solidFill>
                    <a:effectLst/>
                    <a:highlight>
                      <a:srgbClr val="FFFF00"/>
                    </a:highlight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大門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799219-5742-48C4-B768-4B2ED05AED77}"/>
                  </a:ext>
                </a:extLst>
              </p:cNvPr>
              <p:cNvSpPr/>
              <p:nvPr/>
            </p:nvSpPr>
            <p:spPr>
              <a:xfrm>
                <a:off x="3414919" y="1102833"/>
                <a:ext cx="2781300" cy="1733550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7F66996-D55D-4F24-B8B4-4A208BF04265}"/>
                  </a:ext>
                </a:extLst>
              </p:cNvPr>
              <p:cNvSpPr/>
              <p:nvPr/>
            </p:nvSpPr>
            <p:spPr>
              <a:xfrm>
                <a:off x="3024949" y="1707670"/>
                <a:ext cx="1122943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字方塊 5">
                <a:extLst>
                  <a:ext uri="{FF2B5EF4-FFF2-40B4-BE49-F238E27FC236}">
                    <a16:creationId xmlns:a16="http://schemas.microsoft.com/office/drawing/2014/main" id="{E7886246-4DFA-4065-A8A5-3523ACD303D5}"/>
                  </a:ext>
                </a:extLst>
              </p:cNvPr>
              <p:cNvSpPr txBox="1"/>
              <p:nvPr/>
            </p:nvSpPr>
            <p:spPr>
              <a:xfrm>
                <a:off x="4357894" y="1693383"/>
                <a:ext cx="1479226" cy="5238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14F46ED-1D92-413C-A356-9DC9BBC51C48}"/>
                  </a:ext>
                </a:extLst>
              </p:cNvPr>
              <p:cNvSpPr/>
              <p:nvPr/>
            </p:nvSpPr>
            <p:spPr>
              <a:xfrm>
                <a:off x="453535" y="-343226"/>
                <a:ext cx="1950114" cy="31527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13E4F6B-3DE6-4CB8-857E-A3E43EAE2B32}"/>
                  </a:ext>
                </a:extLst>
              </p:cNvPr>
              <p:cNvSpPr/>
              <p:nvPr/>
            </p:nvSpPr>
            <p:spPr>
              <a:xfrm>
                <a:off x="2013555" y="1707670"/>
                <a:ext cx="965380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字方塊 8">
                <a:extLst>
                  <a:ext uri="{FF2B5EF4-FFF2-40B4-BE49-F238E27FC236}">
                    <a16:creationId xmlns:a16="http://schemas.microsoft.com/office/drawing/2014/main" id="{5C9D110F-A34A-40A2-84AB-49DD5245E6A1}"/>
                  </a:ext>
                </a:extLst>
              </p:cNvPr>
              <p:cNvSpPr txBox="1"/>
              <p:nvPr/>
            </p:nvSpPr>
            <p:spPr>
              <a:xfrm>
                <a:off x="1119394" y="788509"/>
                <a:ext cx="1234965" cy="40046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字方塊 10">
                <a:extLst>
                  <a:ext uri="{FF2B5EF4-FFF2-40B4-BE49-F238E27FC236}">
                    <a16:creationId xmlns:a16="http://schemas.microsoft.com/office/drawing/2014/main" id="{582B76E2-77DF-493B-9EA1-E7D8BA76092A}"/>
                  </a:ext>
                </a:extLst>
              </p:cNvPr>
              <p:cNvSpPr txBox="1"/>
              <p:nvPr/>
            </p:nvSpPr>
            <p:spPr>
              <a:xfrm>
                <a:off x="3081281" y="540726"/>
                <a:ext cx="280668" cy="556247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TW" sz="1500" kern="1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客廳</a:t>
                </a:r>
                <a:endParaRPr lang="zh-TW" sz="15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69EFE0B-751F-42CE-8A00-0009200126A5}"/>
                </a:ext>
              </a:extLst>
            </p:cNvPr>
            <p:cNvSpPr/>
            <p:nvPr/>
          </p:nvSpPr>
          <p:spPr>
            <a:xfrm>
              <a:off x="4921105" y="1328502"/>
              <a:ext cx="76774" cy="14412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8">
              <a:extLst>
                <a:ext uri="{FF2B5EF4-FFF2-40B4-BE49-F238E27FC236}">
                  <a16:creationId xmlns:a16="http://schemas.microsoft.com/office/drawing/2014/main" id="{24016576-372E-42D1-A384-C783BEB0D8C6}"/>
                </a:ext>
              </a:extLst>
            </p:cNvPr>
            <p:cNvSpPr txBox="1"/>
            <p:nvPr/>
          </p:nvSpPr>
          <p:spPr>
            <a:xfrm>
              <a:off x="5599637" y="1818464"/>
              <a:ext cx="1291494" cy="52387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TW" sz="1800" kern="100" dirty="0">
                  <a:latin typeface="Calibri" panose="020F050202020403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Raspberry</a:t>
              </a:r>
              <a:endParaRPr 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518DCE9E-E7AA-4460-86C3-8E06B6A0F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7085" y="1609625"/>
              <a:ext cx="661815" cy="793287"/>
            </a:xfrm>
            <a:prstGeom prst="rect">
              <a:avLst/>
            </a:prstGeom>
          </p:spPr>
        </p:pic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3289D19F-2F78-4D4A-B058-0B76888543D3}"/>
              </a:ext>
            </a:extLst>
          </p:cNvPr>
          <p:cNvSpPr/>
          <p:nvPr/>
        </p:nvSpPr>
        <p:spPr>
          <a:xfrm>
            <a:off x="4566729" y="2736576"/>
            <a:ext cx="583550" cy="6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10">
            <a:extLst>
              <a:ext uri="{FF2B5EF4-FFF2-40B4-BE49-F238E27FC236}">
                <a16:creationId xmlns:a16="http://schemas.microsoft.com/office/drawing/2014/main" id="{138519B1-0BDD-4CCA-ADA9-1F085BDCDFCD}"/>
              </a:ext>
            </a:extLst>
          </p:cNvPr>
          <p:cNvSpPr txBox="1"/>
          <p:nvPr/>
        </p:nvSpPr>
        <p:spPr>
          <a:xfrm>
            <a:off x="4590642" y="3875809"/>
            <a:ext cx="330463" cy="523876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altLang="en-US" sz="1500" kern="100" dirty="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走廊</a:t>
            </a:r>
            <a:endParaRPr lang="zh-TW" sz="15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57772DCF-E2D2-444B-8CB1-80182DAB8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527" y="3747783"/>
            <a:ext cx="740861" cy="60209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FF9AD33-7F54-4360-A917-3AC6386F9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095" y="3750413"/>
            <a:ext cx="777193" cy="63162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A5694B1D-EF8D-40D7-87F8-33CB1440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948" y="426586"/>
            <a:ext cx="777193" cy="63162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6CCBDD6-276B-45BF-A52A-51846E67FA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34" t="3114" r="34453" b="40697"/>
          <a:stretch/>
        </p:blipFill>
        <p:spPr>
          <a:xfrm>
            <a:off x="6756315" y="0"/>
            <a:ext cx="2404321" cy="242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5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55720"/>
            <a:ext cx="8520600" cy="707400"/>
          </a:xfrm>
        </p:spPr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Method-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Earthquake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15</a:t>
            </a:fld>
            <a:endParaRPr lang="zh-TW" alt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4F80EAE-CA4C-46F0-9835-9F016B5E4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C41C21AC-360E-4EA4-8649-451C21EB2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CDB0732-F710-4233-9C24-39DD38CFF312}"/>
              </a:ext>
            </a:extLst>
          </p:cNvPr>
          <p:cNvGrpSpPr/>
          <p:nvPr/>
        </p:nvGrpSpPr>
        <p:grpSpPr>
          <a:xfrm>
            <a:off x="1965849" y="929986"/>
            <a:ext cx="5772150" cy="3573272"/>
            <a:chOff x="1965849" y="929986"/>
            <a:chExt cx="5772150" cy="357327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D4D27985-1CBF-42DC-BD22-5864C7A00C5E}"/>
                </a:ext>
              </a:extLst>
            </p:cNvPr>
            <p:cNvGrpSpPr/>
            <p:nvPr/>
          </p:nvGrpSpPr>
          <p:grpSpPr>
            <a:xfrm>
              <a:off x="1965849" y="929986"/>
              <a:ext cx="5772150" cy="3573272"/>
              <a:chOff x="424069" y="-736889"/>
              <a:chExt cx="5772150" cy="3573272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F357C6E-4E28-42D5-9108-3988A2487CAA}"/>
                  </a:ext>
                </a:extLst>
              </p:cNvPr>
              <p:cNvSpPr/>
              <p:nvPr/>
            </p:nvSpPr>
            <p:spPr>
              <a:xfrm>
                <a:off x="433594" y="-354492"/>
                <a:ext cx="5753100" cy="31908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E361D5-846E-4578-8D4B-03EDF40BFDC5}"/>
                  </a:ext>
                </a:extLst>
              </p:cNvPr>
              <p:cNvSpPr/>
              <p:nvPr/>
            </p:nvSpPr>
            <p:spPr>
              <a:xfrm>
                <a:off x="2719594" y="-736889"/>
                <a:ext cx="659731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sz="1200" b="1" kern="100" dirty="0">
                    <a:solidFill>
                      <a:srgbClr val="262626"/>
                    </a:solidFill>
                    <a:effectLst/>
                    <a:highlight>
                      <a:srgbClr val="FFFF00"/>
                    </a:highlight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大門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799219-5742-48C4-B768-4B2ED05AED77}"/>
                  </a:ext>
                </a:extLst>
              </p:cNvPr>
              <p:cNvSpPr/>
              <p:nvPr/>
            </p:nvSpPr>
            <p:spPr>
              <a:xfrm>
                <a:off x="3414919" y="1102833"/>
                <a:ext cx="2781300" cy="1733550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7F66996-D55D-4F24-B8B4-4A208BF04265}"/>
                  </a:ext>
                </a:extLst>
              </p:cNvPr>
              <p:cNvSpPr/>
              <p:nvPr/>
            </p:nvSpPr>
            <p:spPr>
              <a:xfrm>
                <a:off x="3024949" y="1707670"/>
                <a:ext cx="1122943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字方塊 5">
                <a:extLst>
                  <a:ext uri="{FF2B5EF4-FFF2-40B4-BE49-F238E27FC236}">
                    <a16:creationId xmlns:a16="http://schemas.microsoft.com/office/drawing/2014/main" id="{E7886246-4DFA-4065-A8A5-3523ACD303D5}"/>
                  </a:ext>
                </a:extLst>
              </p:cNvPr>
              <p:cNvSpPr txBox="1"/>
              <p:nvPr/>
            </p:nvSpPr>
            <p:spPr>
              <a:xfrm>
                <a:off x="4357894" y="1693383"/>
                <a:ext cx="1479226" cy="5238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14F46ED-1D92-413C-A356-9DC9BBC51C48}"/>
                  </a:ext>
                </a:extLst>
              </p:cNvPr>
              <p:cNvSpPr/>
              <p:nvPr/>
            </p:nvSpPr>
            <p:spPr>
              <a:xfrm>
                <a:off x="424069" y="-344967"/>
                <a:ext cx="2286000" cy="31527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13E4F6B-3DE6-4CB8-857E-A3E43EAE2B32}"/>
                  </a:ext>
                </a:extLst>
              </p:cNvPr>
              <p:cNvSpPr/>
              <p:nvPr/>
            </p:nvSpPr>
            <p:spPr>
              <a:xfrm>
                <a:off x="2013555" y="1707670"/>
                <a:ext cx="965380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字方塊 8">
                <a:extLst>
                  <a:ext uri="{FF2B5EF4-FFF2-40B4-BE49-F238E27FC236}">
                    <a16:creationId xmlns:a16="http://schemas.microsoft.com/office/drawing/2014/main" id="{5C9D110F-A34A-40A2-84AB-49DD5245E6A1}"/>
                  </a:ext>
                </a:extLst>
              </p:cNvPr>
              <p:cNvSpPr txBox="1"/>
              <p:nvPr/>
            </p:nvSpPr>
            <p:spPr>
              <a:xfrm>
                <a:off x="1119394" y="788509"/>
                <a:ext cx="1234965" cy="40046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字方塊 10">
                <a:extLst>
                  <a:ext uri="{FF2B5EF4-FFF2-40B4-BE49-F238E27FC236}">
                    <a16:creationId xmlns:a16="http://schemas.microsoft.com/office/drawing/2014/main" id="{582B76E2-77DF-493B-9EA1-E7D8BA76092A}"/>
                  </a:ext>
                </a:extLst>
              </p:cNvPr>
              <p:cNvSpPr txBox="1"/>
              <p:nvPr/>
            </p:nvSpPr>
            <p:spPr>
              <a:xfrm>
                <a:off x="2835938" y="328516"/>
                <a:ext cx="623888" cy="556247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TW" sz="1800" kern="1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客廳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69EFE0B-751F-42CE-8A00-0009200126A5}"/>
                </a:ext>
              </a:extLst>
            </p:cNvPr>
            <p:cNvSpPr/>
            <p:nvPr/>
          </p:nvSpPr>
          <p:spPr>
            <a:xfrm>
              <a:off x="4921105" y="1328502"/>
              <a:ext cx="76774" cy="14412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8">
              <a:extLst>
                <a:ext uri="{FF2B5EF4-FFF2-40B4-BE49-F238E27FC236}">
                  <a16:creationId xmlns:a16="http://schemas.microsoft.com/office/drawing/2014/main" id="{24016576-372E-42D1-A384-C783BEB0D8C6}"/>
                </a:ext>
              </a:extLst>
            </p:cNvPr>
            <p:cNvSpPr txBox="1"/>
            <p:nvPr/>
          </p:nvSpPr>
          <p:spPr>
            <a:xfrm>
              <a:off x="5599637" y="1818464"/>
              <a:ext cx="1291494" cy="52387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TW" sz="1800" kern="100" dirty="0">
                  <a:latin typeface="Calibri" panose="020F050202020403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Raspberry</a:t>
              </a:r>
              <a:endParaRPr 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518DCE9E-E7AA-4460-86C3-8E06B6A0F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7085" y="1609625"/>
              <a:ext cx="661815" cy="793287"/>
            </a:xfrm>
            <a:prstGeom prst="rect">
              <a:avLst/>
            </a:prstGeom>
          </p:spPr>
        </p:pic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3289D19F-2F78-4D4A-B058-0B76888543D3}"/>
              </a:ext>
            </a:extLst>
          </p:cNvPr>
          <p:cNvSpPr/>
          <p:nvPr/>
        </p:nvSpPr>
        <p:spPr>
          <a:xfrm>
            <a:off x="4566729" y="2736576"/>
            <a:ext cx="583550" cy="6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10">
            <a:extLst>
              <a:ext uri="{FF2B5EF4-FFF2-40B4-BE49-F238E27FC236}">
                <a16:creationId xmlns:a16="http://schemas.microsoft.com/office/drawing/2014/main" id="{138519B1-0BDD-4CCA-ADA9-1F085BDCDFCD}"/>
              </a:ext>
            </a:extLst>
          </p:cNvPr>
          <p:cNvSpPr txBox="1"/>
          <p:nvPr/>
        </p:nvSpPr>
        <p:spPr>
          <a:xfrm>
            <a:off x="4411426" y="3816369"/>
            <a:ext cx="428581" cy="556247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altLang="en-US" sz="1800" kern="100" dirty="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走廊</a:t>
            </a:r>
            <a:endParaRPr 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261307-9F4D-2A89-F2A8-11C602D77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682" y="227935"/>
            <a:ext cx="689114" cy="689114"/>
          </a:xfrm>
          <a:prstGeom prst="rect">
            <a:avLst/>
          </a:prstGeom>
        </p:spPr>
      </p:pic>
      <p:pic>
        <p:nvPicPr>
          <p:cNvPr id="25" name="圖形 24" descr="困惑的人">
            <a:extLst>
              <a:ext uri="{FF2B5EF4-FFF2-40B4-BE49-F238E27FC236}">
                <a16:creationId xmlns:a16="http://schemas.microsoft.com/office/drawing/2014/main" id="{D4B40214-B7FB-48BC-A0FE-EF762B86C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26418" y="1561472"/>
            <a:ext cx="750421" cy="75042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718C59E-F09F-461B-92A9-E83EA919603D}"/>
              </a:ext>
            </a:extLst>
          </p:cNvPr>
          <p:cNvSpPr txBox="1"/>
          <p:nvPr/>
        </p:nvSpPr>
        <p:spPr>
          <a:xfrm>
            <a:off x="117999" y="1411689"/>
            <a:ext cx="228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沒人時不開門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8F71583-69E0-415B-A7BD-7F7F9C1E9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279" y="233068"/>
            <a:ext cx="3549773" cy="747819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589CA7BB-D7B8-4535-8AD8-15AF6C1F5173}"/>
              </a:ext>
            </a:extLst>
          </p:cNvPr>
          <p:cNvSpPr txBox="1"/>
          <p:nvPr/>
        </p:nvSpPr>
        <p:spPr>
          <a:xfrm>
            <a:off x="117999" y="2236003"/>
            <a:ext cx="1947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有人時開啟逃生路線所有的門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36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Method-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16</a:t>
            </a:fld>
            <a:endParaRPr lang="zh-TW" alt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4F80EAE-CA4C-46F0-9835-9F016B5E4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C41C21AC-360E-4EA4-8649-451C21EB2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CDB0732-F710-4233-9C24-39DD38CFF312}"/>
              </a:ext>
            </a:extLst>
          </p:cNvPr>
          <p:cNvGrpSpPr/>
          <p:nvPr/>
        </p:nvGrpSpPr>
        <p:grpSpPr>
          <a:xfrm>
            <a:off x="1965849" y="929986"/>
            <a:ext cx="5772150" cy="3573272"/>
            <a:chOff x="1965849" y="929986"/>
            <a:chExt cx="5772150" cy="357327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D4D27985-1CBF-42DC-BD22-5864C7A00C5E}"/>
                </a:ext>
              </a:extLst>
            </p:cNvPr>
            <p:cNvGrpSpPr/>
            <p:nvPr/>
          </p:nvGrpSpPr>
          <p:grpSpPr>
            <a:xfrm>
              <a:off x="1965849" y="929986"/>
              <a:ext cx="5772150" cy="3573272"/>
              <a:chOff x="424069" y="-736889"/>
              <a:chExt cx="5772150" cy="3573272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F357C6E-4E28-42D5-9108-3988A2487CAA}"/>
                  </a:ext>
                </a:extLst>
              </p:cNvPr>
              <p:cNvSpPr/>
              <p:nvPr/>
            </p:nvSpPr>
            <p:spPr>
              <a:xfrm>
                <a:off x="433594" y="-354492"/>
                <a:ext cx="5753100" cy="31908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E361D5-846E-4578-8D4B-03EDF40BFDC5}"/>
                  </a:ext>
                </a:extLst>
              </p:cNvPr>
              <p:cNvSpPr/>
              <p:nvPr/>
            </p:nvSpPr>
            <p:spPr>
              <a:xfrm>
                <a:off x="2719594" y="-736889"/>
                <a:ext cx="659731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sz="1200" b="1" kern="100" dirty="0">
                    <a:solidFill>
                      <a:srgbClr val="262626"/>
                    </a:solidFill>
                    <a:effectLst/>
                    <a:highlight>
                      <a:srgbClr val="FFFF00"/>
                    </a:highlight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大門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799219-5742-48C4-B768-4B2ED05AED77}"/>
                  </a:ext>
                </a:extLst>
              </p:cNvPr>
              <p:cNvSpPr/>
              <p:nvPr/>
            </p:nvSpPr>
            <p:spPr>
              <a:xfrm>
                <a:off x="3414919" y="1102833"/>
                <a:ext cx="2781300" cy="1733550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7F66996-D55D-4F24-B8B4-4A208BF04265}"/>
                  </a:ext>
                </a:extLst>
              </p:cNvPr>
              <p:cNvSpPr/>
              <p:nvPr/>
            </p:nvSpPr>
            <p:spPr>
              <a:xfrm>
                <a:off x="3024949" y="1707670"/>
                <a:ext cx="1122943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字方塊 5">
                <a:extLst>
                  <a:ext uri="{FF2B5EF4-FFF2-40B4-BE49-F238E27FC236}">
                    <a16:creationId xmlns:a16="http://schemas.microsoft.com/office/drawing/2014/main" id="{E7886246-4DFA-4065-A8A5-3523ACD303D5}"/>
                  </a:ext>
                </a:extLst>
              </p:cNvPr>
              <p:cNvSpPr txBox="1"/>
              <p:nvPr/>
            </p:nvSpPr>
            <p:spPr>
              <a:xfrm>
                <a:off x="4357894" y="1693383"/>
                <a:ext cx="1479226" cy="5238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14F46ED-1D92-413C-A356-9DC9BBC51C48}"/>
                  </a:ext>
                </a:extLst>
              </p:cNvPr>
              <p:cNvSpPr/>
              <p:nvPr/>
            </p:nvSpPr>
            <p:spPr>
              <a:xfrm>
                <a:off x="424069" y="-344967"/>
                <a:ext cx="2286000" cy="31527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13E4F6B-3DE6-4CB8-857E-A3E43EAE2B32}"/>
                  </a:ext>
                </a:extLst>
              </p:cNvPr>
              <p:cNvSpPr/>
              <p:nvPr/>
            </p:nvSpPr>
            <p:spPr>
              <a:xfrm>
                <a:off x="2013555" y="1707670"/>
                <a:ext cx="965380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字方塊 8">
                <a:extLst>
                  <a:ext uri="{FF2B5EF4-FFF2-40B4-BE49-F238E27FC236}">
                    <a16:creationId xmlns:a16="http://schemas.microsoft.com/office/drawing/2014/main" id="{5C9D110F-A34A-40A2-84AB-49DD5245E6A1}"/>
                  </a:ext>
                </a:extLst>
              </p:cNvPr>
              <p:cNvSpPr txBox="1"/>
              <p:nvPr/>
            </p:nvSpPr>
            <p:spPr>
              <a:xfrm>
                <a:off x="1119394" y="788509"/>
                <a:ext cx="1234965" cy="40046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字方塊 10">
                <a:extLst>
                  <a:ext uri="{FF2B5EF4-FFF2-40B4-BE49-F238E27FC236}">
                    <a16:creationId xmlns:a16="http://schemas.microsoft.com/office/drawing/2014/main" id="{582B76E2-77DF-493B-9EA1-E7D8BA76092A}"/>
                  </a:ext>
                </a:extLst>
              </p:cNvPr>
              <p:cNvSpPr txBox="1"/>
              <p:nvPr/>
            </p:nvSpPr>
            <p:spPr>
              <a:xfrm>
                <a:off x="2835938" y="328516"/>
                <a:ext cx="623888" cy="556247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TW" sz="1800" kern="1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客廳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69EFE0B-751F-42CE-8A00-0009200126A5}"/>
                </a:ext>
              </a:extLst>
            </p:cNvPr>
            <p:cNvSpPr/>
            <p:nvPr/>
          </p:nvSpPr>
          <p:spPr>
            <a:xfrm>
              <a:off x="4921105" y="1328502"/>
              <a:ext cx="76774" cy="14412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8">
              <a:extLst>
                <a:ext uri="{FF2B5EF4-FFF2-40B4-BE49-F238E27FC236}">
                  <a16:creationId xmlns:a16="http://schemas.microsoft.com/office/drawing/2014/main" id="{24016576-372E-42D1-A384-C783BEB0D8C6}"/>
                </a:ext>
              </a:extLst>
            </p:cNvPr>
            <p:cNvSpPr txBox="1"/>
            <p:nvPr/>
          </p:nvSpPr>
          <p:spPr>
            <a:xfrm>
              <a:off x="5599637" y="1818464"/>
              <a:ext cx="1291494" cy="52387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TW" sz="1800" kern="100" dirty="0">
                  <a:latin typeface="Calibri" panose="020F050202020403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Raspberry</a:t>
              </a:r>
              <a:endParaRPr 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518DCE9E-E7AA-4460-86C3-8E06B6A0F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7085" y="1609625"/>
              <a:ext cx="661815" cy="793287"/>
            </a:xfrm>
            <a:prstGeom prst="rect">
              <a:avLst/>
            </a:prstGeom>
          </p:spPr>
        </p:pic>
      </p:grpSp>
      <p:pic>
        <p:nvPicPr>
          <p:cNvPr id="25" name="Picture 4" descr="隔離的火災向量向量圖形及更多火圖片- 火, 火焰, 表情符號- iStock">
            <a:extLst>
              <a:ext uri="{FF2B5EF4-FFF2-40B4-BE49-F238E27FC236}">
                <a16:creationId xmlns:a16="http://schemas.microsoft.com/office/drawing/2014/main" id="{13CD97D3-EDF4-4133-B1A7-79F83EE2A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727" y="2953356"/>
            <a:ext cx="525157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9D237412-82DB-4A1F-A53D-76866B75E7E3}"/>
              </a:ext>
            </a:extLst>
          </p:cNvPr>
          <p:cNvSpPr/>
          <p:nvPr/>
        </p:nvSpPr>
        <p:spPr>
          <a:xfrm>
            <a:off x="4566729" y="2736576"/>
            <a:ext cx="583550" cy="6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10">
            <a:extLst>
              <a:ext uri="{FF2B5EF4-FFF2-40B4-BE49-F238E27FC236}">
                <a16:creationId xmlns:a16="http://schemas.microsoft.com/office/drawing/2014/main" id="{A1FFB73F-B5CA-409B-BA2A-9368B51FB428}"/>
              </a:ext>
            </a:extLst>
          </p:cNvPr>
          <p:cNvSpPr txBox="1"/>
          <p:nvPr/>
        </p:nvSpPr>
        <p:spPr>
          <a:xfrm>
            <a:off x="4411426" y="3816369"/>
            <a:ext cx="428581" cy="556247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altLang="en-US" sz="1800" kern="100" dirty="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走廊</a:t>
            </a:r>
            <a:endParaRPr 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形 4" descr="困惑的人">
            <a:extLst>
              <a:ext uri="{FF2B5EF4-FFF2-40B4-BE49-F238E27FC236}">
                <a16:creationId xmlns:a16="http://schemas.microsoft.com/office/drawing/2014/main" id="{4C5ACAA0-0CF7-40DB-B838-1994E83A0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91131" y="3678723"/>
            <a:ext cx="750421" cy="750421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49C77833-153B-49D0-B6DA-262C20C788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927" t="4180" r="35481" b="4531"/>
          <a:stretch/>
        </p:blipFill>
        <p:spPr>
          <a:xfrm>
            <a:off x="7157839" y="-9520"/>
            <a:ext cx="2009089" cy="34862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B45A0D1-0CC0-498E-A9AB-B1FDF99EF5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927" t="3478" r="35481" b="4154"/>
          <a:stretch/>
        </p:blipFill>
        <p:spPr>
          <a:xfrm>
            <a:off x="4970271" y="2092"/>
            <a:ext cx="1989587" cy="3493233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DFF3D89E-0C14-4687-8E75-BA5DB255283F}"/>
              </a:ext>
            </a:extLst>
          </p:cNvPr>
          <p:cNvSpPr txBox="1"/>
          <p:nvPr/>
        </p:nvSpPr>
        <p:spPr>
          <a:xfrm>
            <a:off x="2599" y="4312503"/>
            <a:ext cx="3107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當此時適合逃生時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房間有人，房門打開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順利逃出時，自動將門關上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432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49 0.05247 L -0.25538 -0.02839 L -0.2934 -0.70432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54" y="-378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Method-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17</a:t>
            </a:fld>
            <a:endParaRPr lang="zh-TW" alt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4F80EAE-CA4C-46F0-9835-9F016B5E4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C41C21AC-360E-4EA4-8649-451C21EB2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CDB0732-F710-4233-9C24-39DD38CFF312}"/>
              </a:ext>
            </a:extLst>
          </p:cNvPr>
          <p:cNvGrpSpPr/>
          <p:nvPr/>
        </p:nvGrpSpPr>
        <p:grpSpPr>
          <a:xfrm>
            <a:off x="1965849" y="929986"/>
            <a:ext cx="5772150" cy="3573272"/>
            <a:chOff x="1965849" y="929986"/>
            <a:chExt cx="5772150" cy="357327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D4D27985-1CBF-42DC-BD22-5864C7A00C5E}"/>
                </a:ext>
              </a:extLst>
            </p:cNvPr>
            <p:cNvGrpSpPr/>
            <p:nvPr/>
          </p:nvGrpSpPr>
          <p:grpSpPr>
            <a:xfrm>
              <a:off x="1965849" y="929986"/>
              <a:ext cx="5772150" cy="3573272"/>
              <a:chOff x="424069" y="-736889"/>
              <a:chExt cx="5772150" cy="3573272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F357C6E-4E28-42D5-9108-3988A2487CAA}"/>
                  </a:ext>
                </a:extLst>
              </p:cNvPr>
              <p:cNvSpPr/>
              <p:nvPr/>
            </p:nvSpPr>
            <p:spPr>
              <a:xfrm>
                <a:off x="433594" y="-354492"/>
                <a:ext cx="5753100" cy="31908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E361D5-846E-4578-8D4B-03EDF40BFDC5}"/>
                  </a:ext>
                </a:extLst>
              </p:cNvPr>
              <p:cNvSpPr/>
              <p:nvPr/>
            </p:nvSpPr>
            <p:spPr>
              <a:xfrm>
                <a:off x="2719594" y="-736889"/>
                <a:ext cx="659731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sz="1200" b="1" kern="100" dirty="0">
                    <a:solidFill>
                      <a:srgbClr val="262626"/>
                    </a:solidFill>
                    <a:effectLst/>
                    <a:highlight>
                      <a:srgbClr val="FFFF00"/>
                    </a:highlight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大門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799219-5742-48C4-B768-4B2ED05AED77}"/>
                  </a:ext>
                </a:extLst>
              </p:cNvPr>
              <p:cNvSpPr/>
              <p:nvPr/>
            </p:nvSpPr>
            <p:spPr>
              <a:xfrm>
                <a:off x="3414919" y="1102833"/>
                <a:ext cx="2781300" cy="1733550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7F66996-D55D-4F24-B8B4-4A208BF04265}"/>
                  </a:ext>
                </a:extLst>
              </p:cNvPr>
              <p:cNvSpPr/>
              <p:nvPr/>
            </p:nvSpPr>
            <p:spPr>
              <a:xfrm>
                <a:off x="3024949" y="1707670"/>
                <a:ext cx="1122943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字方塊 5">
                <a:extLst>
                  <a:ext uri="{FF2B5EF4-FFF2-40B4-BE49-F238E27FC236}">
                    <a16:creationId xmlns:a16="http://schemas.microsoft.com/office/drawing/2014/main" id="{E7886246-4DFA-4065-A8A5-3523ACD303D5}"/>
                  </a:ext>
                </a:extLst>
              </p:cNvPr>
              <p:cNvSpPr txBox="1"/>
              <p:nvPr/>
            </p:nvSpPr>
            <p:spPr>
              <a:xfrm>
                <a:off x="4357894" y="1693383"/>
                <a:ext cx="1479226" cy="5238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14F46ED-1D92-413C-A356-9DC9BBC51C48}"/>
                  </a:ext>
                </a:extLst>
              </p:cNvPr>
              <p:cNvSpPr/>
              <p:nvPr/>
            </p:nvSpPr>
            <p:spPr>
              <a:xfrm>
                <a:off x="424069" y="-344967"/>
                <a:ext cx="2286000" cy="31527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13E4F6B-3DE6-4CB8-857E-A3E43EAE2B32}"/>
                  </a:ext>
                </a:extLst>
              </p:cNvPr>
              <p:cNvSpPr/>
              <p:nvPr/>
            </p:nvSpPr>
            <p:spPr>
              <a:xfrm>
                <a:off x="2013555" y="1707670"/>
                <a:ext cx="965380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字方塊 8">
                <a:extLst>
                  <a:ext uri="{FF2B5EF4-FFF2-40B4-BE49-F238E27FC236}">
                    <a16:creationId xmlns:a16="http://schemas.microsoft.com/office/drawing/2014/main" id="{5C9D110F-A34A-40A2-84AB-49DD5245E6A1}"/>
                  </a:ext>
                </a:extLst>
              </p:cNvPr>
              <p:cNvSpPr txBox="1"/>
              <p:nvPr/>
            </p:nvSpPr>
            <p:spPr>
              <a:xfrm>
                <a:off x="1119394" y="788509"/>
                <a:ext cx="1234965" cy="40046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字方塊 10">
                <a:extLst>
                  <a:ext uri="{FF2B5EF4-FFF2-40B4-BE49-F238E27FC236}">
                    <a16:creationId xmlns:a16="http://schemas.microsoft.com/office/drawing/2014/main" id="{582B76E2-77DF-493B-9EA1-E7D8BA76092A}"/>
                  </a:ext>
                </a:extLst>
              </p:cNvPr>
              <p:cNvSpPr txBox="1"/>
              <p:nvPr/>
            </p:nvSpPr>
            <p:spPr>
              <a:xfrm>
                <a:off x="2835938" y="328516"/>
                <a:ext cx="623888" cy="556247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TW" sz="1800" kern="1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客廳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69EFE0B-751F-42CE-8A00-0009200126A5}"/>
                </a:ext>
              </a:extLst>
            </p:cNvPr>
            <p:cNvSpPr/>
            <p:nvPr/>
          </p:nvSpPr>
          <p:spPr>
            <a:xfrm>
              <a:off x="4921105" y="1328502"/>
              <a:ext cx="76774" cy="14412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8">
              <a:extLst>
                <a:ext uri="{FF2B5EF4-FFF2-40B4-BE49-F238E27FC236}">
                  <a16:creationId xmlns:a16="http://schemas.microsoft.com/office/drawing/2014/main" id="{24016576-372E-42D1-A384-C783BEB0D8C6}"/>
                </a:ext>
              </a:extLst>
            </p:cNvPr>
            <p:cNvSpPr txBox="1"/>
            <p:nvPr/>
          </p:nvSpPr>
          <p:spPr>
            <a:xfrm>
              <a:off x="5599637" y="1818464"/>
              <a:ext cx="1291494" cy="52387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TW" sz="1800" kern="100" dirty="0">
                  <a:latin typeface="Calibri" panose="020F050202020403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Raspberry</a:t>
              </a:r>
              <a:endParaRPr 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518DCE9E-E7AA-4460-86C3-8E06B6A0F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7085" y="1609625"/>
              <a:ext cx="661815" cy="793287"/>
            </a:xfrm>
            <a:prstGeom prst="rect">
              <a:avLst/>
            </a:prstGeom>
          </p:spPr>
        </p:pic>
      </p:grpSp>
      <p:pic>
        <p:nvPicPr>
          <p:cNvPr id="25" name="Picture 4" descr="隔離的火災向量向量圖形及更多火圖片- 火, 火焰, 表情符號- iStock">
            <a:extLst>
              <a:ext uri="{FF2B5EF4-FFF2-40B4-BE49-F238E27FC236}">
                <a16:creationId xmlns:a16="http://schemas.microsoft.com/office/drawing/2014/main" id="{6F7DDD21-1D90-4EA8-B67E-A46144C95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426" y="1419128"/>
            <a:ext cx="525157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C9B3069D-404A-43C1-988A-768E6FEEDAF9}"/>
              </a:ext>
            </a:extLst>
          </p:cNvPr>
          <p:cNvSpPr/>
          <p:nvPr/>
        </p:nvSpPr>
        <p:spPr>
          <a:xfrm>
            <a:off x="4566729" y="2736576"/>
            <a:ext cx="583550" cy="6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10">
            <a:extLst>
              <a:ext uri="{FF2B5EF4-FFF2-40B4-BE49-F238E27FC236}">
                <a16:creationId xmlns:a16="http://schemas.microsoft.com/office/drawing/2014/main" id="{969FCFFF-559F-4B01-A4D7-FB246217BCFF}"/>
              </a:ext>
            </a:extLst>
          </p:cNvPr>
          <p:cNvSpPr txBox="1"/>
          <p:nvPr/>
        </p:nvSpPr>
        <p:spPr>
          <a:xfrm>
            <a:off x="4411426" y="3816369"/>
            <a:ext cx="428581" cy="556247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altLang="en-US" sz="1800" kern="100" dirty="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走廊</a:t>
            </a:r>
            <a:endParaRPr 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44A287-4C28-4B1C-81F2-23B631B14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983" y="2774363"/>
            <a:ext cx="732135" cy="73213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D98C8DD-4F87-4777-AF0B-5EBDC9EF96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162" t="3244" r="34305"/>
          <a:stretch/>
        </p:blipFill>
        <p:spPr>
          <a:xfrm>
            <a:off x="7138361" y="-14628"/>
            <a:ext cx="2028357" cy="35009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DF34F3D-7792-4EE0-94DB-5D594C57DB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693" t="3504" r="34891" b="4492"/>
          <a:stretch/>
        </p:blipFill>
        <p:spPr>
          <a:xfrm>
            <a:off x="5080682" y="-14628"/>
            <a:ext cx="2057629" cy="3500912"/>
          </a:xfrm>
          <a:prstGeom prst="rect">
            <a:avLst/>
          </a:prstGeom>
        </p:spPr>
      </p:pic>
      <p:pic>
        <p:nvPicPr>
          <p:cNvPr id="31" name="圖形 30" descr="困惑的人">
            <a:extLst>
              <a:ext uri="{FF2B5EF4-FFF2-40B4-BE49-F238E27FC236}">
                <a16:creationId xmlns:a16="http://schemas.microsoft.com/office/drawing/2014/main" id="{674A02EB-0377-4585-950C-D430A03096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77630" y="3695123"/>
            <a:ext cx="750421" cy="75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7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4 0.00031 L -0.21493 -0.00371 L -0.0434 0.00031 Z " pathEditMode="relative" ptsTypes="AAA">
                                      <p:cBhvr>
                                        <p:cTn id="13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18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293779"/>
            <a:ext cx="6250560" cy="27821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Case table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5BC26C9-0945-8C1C-8B92-6877DB8FA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79" y="1836076"/>
            <a:ext cx="6620042" cy="27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882969-EB47-4776-AF05-B52307821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8709458" cy="3302700"/>
          </a:xfrm>
        </p:spPr>
        <p:txBody>
          <a:bodyPr>
            <a:normAutofit fontScale="85000" lnSpcReduction="1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idea:</a:t>
            </a:r>
          </a:p>
          <a:p>
            <a:pPr marL="857250" lvl="1" indent="-285750">
              <a:buFont typeface="Wingdings" panose="05000000000000000000" pitchFamily="2" charset="2"/>
              <a:buChar char="n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earthquake occurs, if the door can be opened automatically during an earthquake, it will </a:t>
            </a:r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the escape efficiency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well as decrease the possibility of the occurrence of danger. </a:t>
            </a:r>
          </a:p>
          <a:p>
            <a:pPr marL="857250" lvl="1" indent="-285750">
              <a:buFont typeface="Wingdings" panose="05000000000000000000" pitchFamily="2" charset="2"/>
              <a:buChar char="n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home fire occurs, the system will provide </a:t>
            </a:r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evacuation direction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preventing spread of fire.</a:t>
            </a:r>
          </a:p>
          <a:p>
            <a:endParaRPr lang="en-US" altLang="zh-TW" dirty="0"/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advantages of our design:</a:t>
            </a:r>
          </a:p>
          <a:p>
            <a:pPr marL="857250" lvl="1" indent="-285750">
              <a:buFont typeface="Wingdings" panose="05000000000000000000" pitchFamily="2" charset="2"/>
              <a:buChar char="n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earthquake part, this design not only calms user’s worry that the door frame is going to be damaged and stocks the escape route but also </a:t>
            </a:r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 the odds of survival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57250" lvl="1" indent="-285750">
              <a:buFont typeface="Wingdings" panose="05000000000000000000" pitchFamily="2" charset="2"/>
              <a:buChar char="n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fire part, the information of the temperature will be provided to the firefighter, the room information will be provided as well.</a:t>
            </a:r>
          </a:p>
          <a:p>
            <a:pPr marL="857250" lvl="1" indent="-285750">
              <a:buFont typeface="Wingdings" panose="05000000000000000000" pitchFamily="2" charset="2"/>
              <a:buChar char="n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home status remotely via Line.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FE3A2A8-563E-4FA2-8EB8-0429CD2BBC0F}"/>
              </a:ext>
            </a:extLst>
          </p:cNvPr>
          <p:cNvGrpSpPr/>
          <p:nvPr/>
        </p:nvGrpSpPr>
        <p:grpSpPr>
          <a:xfrm>
            <a:off x="6188763" y="3584713"/>
            <a:ext cx="2371864" cy="1639377"/>
            <a:chOff x="7354115" y="1082238"/>
            <a:chExt cx="1723779" cy="1194352"/>
          </a:xfrm>
        </p:grpSpPr>
        <p:pic>
          <p:nvPicPr>
            <p:cNvPr id="2050" name="Picture 2" descr="Evacuation route Images | Free Vectors, Stock Photos &amp; PSD">
              <a:extLst>
                <a:ext uri="{FF2B5EF4-FFF2-40B4-BE49-F238E27FC236}">
                  <a16:creationId xmlns:a16="http://schemas.microsoft.com/office/drawing/2014/main" id="{10F0FFAA-1542-42A5-BD7D-7024AC677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6900" r="90000">
                          <a14:foregroundMark x1="6900" y1="51350" x2="41150" y2="51350"/>
                          <a14:foregroundMark x1="32300" y1="40800" x2="41550" y2="53750"/>
                          <a14:foregroundMark x1="42750" y1="51350" x2="42750" y2="51350"/>
                          <a14:foregroundMark x1="74200" y1="34750" x2="74200" y2="34750"/>
                          <a14:foregroundMark x1="76650" y1="52950" x2="68550" y2="44450"/>
                          <a14:foregroundMark x1="81050" y1="49700" x2="81050" y2="497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3542" y="1082238"/>
              <a:ext cx="1194352" cy="1194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隔離的火災向量向量圖形及更多火圖片- 火, 火焰, 表情符號- iStock">
              <a:extLst>
                <a:ext uri="{FF2B5EF4-FFF2-40B4-BE49-F238E27FC236}">
                  <a16:creationId xmlns:a16="http://schemas.microsoft.com/office/drawing/2014/main" id="{3768CD5C-E7C6-4BE3-A7B1-AC6E672A3A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115" y="1334029"/>
              <a:ext cx="690770" cy="69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9CCF49A0-905C-4995-AE5B-385AD31F1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4059844"/>
            <a:ext cx="689114" cy="68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69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19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293779"/>
            <a:ext cx="6250560" cy="27821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Case table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5BC26C9-0945-8C1C-8B92-6877DB8FA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79" y="1838778"/>
            <a:ext cx="6620042" cy="278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3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20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C8D2D7B-56D3-52DF-6EBD-A405462C9685}"/>
              </a:ext>
            </a:extLst>
          </p:cNvPr>
          <p:cNvSpPr txBox="1"/>
          <p:nvPr/>
        </p:nvSpPr>
        <p:spPr>
          <a:xfrm>
            <a:off x="1000539" y="1815548"/>
            <a:ext cx="77591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客廳或是走廊上方煙霧偵測到時，房間若有人就開門。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客廳或是走廊上方以及下方煙霧偵測到時，房間關門。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若全部房間都沒有人時，全部的門關上。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EB8C95C-E206-4844-8743-200EDE18F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796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21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293779"/>
            <a:ext cx="6250560" cy="27821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GCP(SQL)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MySQL Workbench 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B4FE2E3-C802-4224-BC66-5C2E355366F3}"/>
              </a:ext>
            </a:extLst>
          </p:cNvPr>
          <p:cNvGrpSpPr/>
          <p:nvPr/>
        </p:nvGrpSpPr>
        <p:grpSpPr>
          <a:xfrm>
            <a:off x="961293" y="2684834"/>
            <a:ext cx="7221414" cy="1296874"/>
            <a:chOff x="596348" y="3427452"/>
            <a:chExt cx="7221414" cy="1296874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3D682D13-8E38-4770-971B-F0944144A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r="3553" b="1133"/>
            <a:stretch/>
          </p:blipFill>
          <p:spPr>
            <a:xfrm>
              <a:off x="6494767" y="3427452"/>
              <a:ext cx="1322995" cy="1161199"/>
            </a:xfrm>
            <a:prstGeom prst="rect">
              <a:avLst/>
            </a:prstGeom>
          </p:spPr>
        </p:pic>
        <p:pic>
          <p:nvPicPr>
            <p:cNvPr id="1028" name="Picture 4" descr="Google Cloud MySQL Integration: Easy Steps - Learn | Hevo">
              <a:extLst>
                <a:ext uri="{FF2B5EF4-FFF2-40B4-BE49-F238E27FC236}">
                  <a16:creationId xmlns:a16="http://schemas.microsoft.com/office/drawing/2014/main" id="{5C990DB6-AD1E-4285-81AD-A85072E54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348" y="3427452"/>
              <a:ext cx="3007498" cy="129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ómo instalar MySQL Workbench en Windows 10? - Norvic Software">
              <a:extLst>
                <a:ext uri="{FF2B5EF4-FFF2-40B4-BE49-F238E27FC236}">
                  <a16:creationId xmlns:a16="http://schemas.microsoft.com/office/drawing/2014/main" id="{28B42557-F947-4C18-B740-B61BDB9BC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493" y="3427452"/>
              <a:ext cx="2120348" cy="123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3039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22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293779"/>
            <a:ext cx="6250560" cy="27821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958310B-51EA-4A99-9EFB-7430C9CE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011" y="3511751"/>
            <a:ext cx="1619250" cy="533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B71C87F-95F1-405C-86EC-E53BEF185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3" y="3511751"/>
            <a:ext cx="3857625" cy="5619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938A959-D277-49D7-BA4E-14041D2D4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022" y="2146223"/>
            <a:ext cx="1590675" cy="56197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D1334D8-89BD-4C4E-8B09-CBB9B66EB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43" y="2151434"/>
            <a:ext cx="2914650" cy="5334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263ABC-54FE-4F37-A056-7538B13ED349}"/>
              </a:ext>
            </a:extLst>
          </p:cNvPr>
          <p:cNvSpPr txBox="1"/>
          <p:nvPr/>
        </p:nvSpPr>
        <p:spPr>
          <a:xfrm>
            <a:off x="458243" y="3075767"/>
            <a:ext cx="3363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Door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控制門開關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AF07FAB-C55B-4BF6-A8B5-9DFAEA3706EF}"/>
              </a:ext>
            </a:extLst>
          </p:cNvPr>
          <p:cNvSpPr txBox="1"/>
          <p:nvPr/>
        </p:nvSpPr>
        <p:spPr>
          <a:xfrm>
            <a:off x="377037" y="1783880"/>
            <a:ext cx="3363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Living_room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客廳監控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D9F6D12-BCE7-4F85-8AB6-ECDD5F1D0B4E}"/>
              </a:ext>
            </a:extLst>
          </p:cNvPr>
          <p:cNvSpPr txBox="1"/>
          <p:nvPr/>
        </p:nvSpPr>
        <p:spPr>
          <a:xfrm>
            <a:off x="4315868" y="1682382"/>
            <a:ext cx="3279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Chen_room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Chih_room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房內監控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054AB17-C7A9-4924-A723-67C01E60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r="3553" b="1133"/>
          <a:stretch/>
        </p:blipFill>
        <p:spPr>
          <a:xfrm>
            <a:off x="7509304" y="132580"/>
            <a:ext cx="1322995" cy="1161199"/>
          </a:xfrm>
          <a:prstGeom prst="rect">
            <a:avLst/>
          </a:prstGeom>
        </p:spPr>
      </p:pic>
      <p:pic>
        <p:nvPicPr>
          <p:cNvPr id="24" name="Picture 4" descr="Google Cloud MySQL Integration: Easy Steps - Learn | Hevo">
            <a:extLst>
              <a:ext uri="{FF2B5EF4-FFF2-40B4-BE49-F238E27FC236}">
                <a16:creationId xmlns:a16="http://schemas.microsoft.com/office/drawing/2014/main" id="{518B12A7-3C82-4D50-B100-F35CA3994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24" y="4490812"/>
            <a:ext cx="963154" cy="41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09739ECD-A11C-419A-909B-DC3BDAD25BBC}"/>
              </a:ext>
            </a:extLst>
          </p:cNvPr>
          <p:cNvSpPr txBox="1"/>
          <p:nvPr/>
        </p:nvSpPr>
        <p:spPr>
          <a:xfrm>
            <a:off x="4492632" y="3075766"/>
            <a:ext cx="159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Earthquake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2F00D10A-5AE1-47DD-80B5-3BE52E5A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404" y="3483176"/>
            <a:ext cx="1590675" cy="561975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C2A87BE9-D0C0-4ECE-B8EC-970D33D2AF95}"/>
              </a:ext>
            </a:extLst>
          </p:cNvPr>
          <p:cNvSpPr txBox="1"/>
          <p:nvPr/>
        </p:nvSpPr>
        <p:spPr>
          <a:xfrm>
            <a:off x="6562261" y="3075767"/>
            <a:ext cx="2319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Out_room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走廊監控</a:t>
            </a:r>
          </a:p>
        </p:txBody>
      </p:sp>
    </p:spTree>
    <p:extLst>
      <p:ext uri="{BB962C8B-B14F-4D97-AF65-F5344CB8AC3E}">
        <p14:creationId xmlns:p14="http://schemas.microsoft.com/office/powerpoint/2010/main" val="1552631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23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378" y="1073747"/>
            <a:ext cx="6250560" cy="27821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前置作業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GCP SQL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串接並與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IOT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溝通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ngrok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讓外網連結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Developer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Webhook+ngrok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串接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LinebotSDK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7D367E-9163-3DE4-F89B-56F88E74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766" y="1152425"/>
            <a:ext cx="2063856" cy="175904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A162F9E-C850-49A7-CCA0-919EA3AD5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53" y="3111102"/>
            <a:ext cx="4153378" cy="182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42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24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175" y="1152425"/>
            <a:ext cx="6639878" cy="27821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主要功能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接收使用者訊息並配對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re.match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配對到正確指令搜尋資料庫抓取內容或更新內容執行指令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回傳對話給使用者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(reply)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96900" lvl="1" indent="0"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     因資料庫最終更新內容預設為陣列最後一個索引，所以需要抓取指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定欄位並獲取最後一個索引值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9B8C58D-7B5E-FC1F-A9BF-48C1ADBA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27" y="3497940"/>
            <a:ext cx="5150518" cy="98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65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25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175" y="1152425"/>
            <a:ext cx="7329688" cy="27821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遇到之問題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indent="0">
              <a:buNone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無法在沒接收到指令的狀況下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主動回傳訊息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給使用者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96900" lvl="1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&amp; Post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的問題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沒接收到指令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596900" lvl="1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訊息封包格式問題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96900" lvl="1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若用排程法會造成卡在迴圈內的問題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可能接收不到指令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解決方式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Notify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96900" lvl="1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只要傳送資料給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Notify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(Request)</a:t>
            </a:r>
          </a:p>
          <a:p>
            <a:pPr marL="596900" lvl="1" indent="0"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就會直接從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Notify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發通知給使用者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(Post)</a:t>
            </a:r>
          </a:p>
        </p:txBody>
      </p:sp>
    </p:spTree>
    <p:extLst>
      <p:ext uri="{BB962C8B-B14F-4D97-AF65-F5344CB8AC3E}">
        <p14:creationId xmlns:p14="http://schemas.microsoft.com/office/powerpoint/2010/main" val="2840116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Aft>
                <a:spcPts val="1200"/>
              </a:spcAft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&amp; Result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882969-EB47-4776-AF05-B52307821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Choose 50 cases from case table randomly.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Accuracy: 98% (Successful: 49, Failed: 1)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The reason for the failed one is the motor issue.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26</a:t>
            </a:fld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C0D6D325-8105-C387-8BE9-D3C4C48249FA}"/>
              </a:ext>
            </a:extLst>
          </p:cNvPr>
          <p:cNvGrpSpPr/>
          <p:nvPr/>
        </p:nvGrpSpPr>
        <p:grpSpPr>
          <a:xfrm>
            <a:off x="3481418" y="3169330"/>
            <a:ext cx="2181164" cy="1415689"/>
            <a:chOff x="3137787" y="2539695"/>
            <a:chExt cx="2761482" cy="1792346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6106DF87-2A67-8DF6-1965-8FF7308BB9D1}"/>
                </a:ext>
              </a:extLst>
            </p:cNvPr>
            <p:cNvGrpSpPr/>
            <p:nvPr/>
          </p:nvGrpSpPr>
          <p:grpSpPr>
            <a:xfrm>
              <a:off x="3137787" y="2539695"/>
              <a:ext cx="1112252" cy="1792346"/>
              <a:chOff x="1903664" y="2523624"/>
              <a:chExt cx="1112252" cy="179234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B80AA01-955F-404F-94C8-3C43759D9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1903664" y="2523624"/>
                <a:ext cx="1112252" cy="1112252"/>
              </a:xfrm>
              <a:prstGeom prst="rect">
                <a:avLst/>
              </a:prstGeom>
            </p:spPr>
          </p:pic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E0D3221-ACAF-83A7-3160-A3FA29BCB777}"/>
                  </a:ext>
                </a:extLst>
              </p:cNvPr>
              <p:cNvSpPr txBox="1"/>
              <p:nvPr/>
            </p:nvSpPr>
            <p:spPr>
              <a:xfrm>
                <a:off x="2002590" y="3669639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49</a:t>
                </a:r>
                <a:endParaRPr lang="zh-TW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7044113-92F9-35C0-A5CF-940AD3A5910D}"/>
                </a:ext>
              </a:extLst>
            </p:cNvPr>
            <p:cNvGrpSpPr/>
            <p:nvPr/>
          </p:nvGrpSpPr>
          <p:grpSpPr>
            <a:xfrm>
              <a:off x="4893963" y="2571750"/>
              <a:ext cx="1005306" cy="1760291"/>
              <a:chOff x="5724359" y="2571750"/>
              <a:chExt cx="1005306" cy="1760291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E32FD3EF-583E-7662-4A98-F437598D5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 flipV="1">
                <a:off x="5724359" y="2571750"/>
                <a:ext cx="1005306" cy="1005306"/>
              </a:xfrm>
              <a:prstGeom prst="rect">
                <a:avLst/>
              </a:prstGeom>
            </p:spPr>
          </p:pic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F3A5396-A88B-A405-E16A-EE0194662B94}"/>
                  </a:ext>
                </a:extLst>
              </p:cNvPr>
              <p:cNvSpPr txBox="1"/>
              <p:nvPr/>
            </p:nvSpPr>
            <p:spPr>
              <a:xfrm>
                <a:off x="5769812" y="3685710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7625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Aft>
                <a:spcPts val="1200"/>
              </a:spcAft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cost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882969-EB47-4776-AF05-B52307821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Compute Module 3B+  $5600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$350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MQ-2 $200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SHT31 $250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 &amp;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  $60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 Materials $1000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Sample $400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 Total $7860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243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Aft>
                <a:spcPts val="1200"/>
              </a:spcAft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882969-EB47-4776-AF05-B52307821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本系統能夠協助使用者在地震或火災發生時，提升順利逃出的機會並協助消防人員監控火災時每個房間的情況，以利判斷更好的救援方式。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若是運用在生活中，建議將每個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sensor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都透過無線連接的方式連至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，以降低火災發生時將線路燒壞的風險。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在架設每個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sensor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時，建議安裝防火的外殼，以免火災發生時損壞其功用。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可改為透過偵測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CO2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濃度的方式來判斷家裡有沒有人。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091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882969-EB47-4776-AF05-B52307821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</p:spPr>
        <p:txBody>
          <a:bodyPr>
            <a:normAutofit/>
          </a:bodyPr>
          <a:lstStyle/>
          <a:p>
            <a:r>
              <a:rPr lang="it-IT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Compute Module 3B+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 &amp; motors we used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952F51-FCD8-4C0D-9C80-61C1CC847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78" y="1915503"/>
            <a:ext cx="4290009" cy="2852691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477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Aft>
                <a:spcPts val="1200"/>
              </a:spcAft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882969-EB47-4776-AF05-B52307821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66325"/>
            <a:ext cx="8709459" cy="3302700"/>
          </a:xfrm>
        </p:spPr>
        <p:txBody>
          <a:bodyPr>
            <a:normAutofit fontScale="40000" lnSpcReduction="20000"/>
          </a:bodyPr>
          <a:lstStyle/>
          <a:p>
            <a:pPr marL="114300" indent="0">
              <a:buNone/>
            </a:pP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S.K.McBridea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A.Bostrom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J.Sutton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R.M.de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Groota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A.S.Baltaya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B.Terbush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P.Bodine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M.Dixon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E.Holland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R.Arba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P.Laustsen,S.Liu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M.Vinci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“Developing post-alert messaging for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ShakeAlert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earthquake early warning system for the West Coast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ofthe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United States of America,” International Journal of Disaster Risk Reduction, vol. 50, Nov 2020. </a:t>
            </a:r>
          </a:p>
          <a:p>
            <a:pPr marL="114300" indent="0">
              <a:buNone/>
            </a:pPr>
            <a:endParaRPr lang="en-US" altLang="zh-TW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A.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Hasibuan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Rosdiana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D. S.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Tambunan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“Design and Development of An Automatic Door Gate Based on Internet of Things Using Arduino Uno”, Bulletin of Comp. Sci.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Electr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Eng., vol. 2, no. 1, pp. 17–27, Jun. 2021.</a:t>
            </a:r>
          </a:p>
          <a:p>
            <a:pPr marL="114300" indent="0">
              <a:buNone/>
            </a:pPr>
            <a:endParaRPr lang="en-US" altLang="zh-TW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Downs, Steven; Pollo,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Ardian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and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Bredemeier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Ethan, "Residential Automatic Door Opener" (2018). Mechanical Engineering Design Project Class. 94.</a:t>
            </a:r>
          </a:p>
          <a:p>
            <a:pPr marL="114300" indent="0">
              <a:buNone/>
            </a:pPr>
            <a:endParaRPr lang="en-US" altLang="zh-TW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EZ-Access, image of CONCIERGE® Residential Power Door Opener, EZ-Access.</a:t>
            </a:r>
          </a:p>
          <a:p>
            <a:pPr marL="114300" indent="0">
              <a:buNone/>
            </a:pP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https://www.ezaccess.com/products/concierge-residential-power-door-opener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11702" y="4615774"/>
            <a:ext cx="509456" cy="441043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1793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Aft>
                <a:spcPts val="1200"/>
              </a:spcAft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video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882969-EB47-4776-AF05-B52307821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30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0DFB24-7E1D-4C22-B32C-ABB8EA68D67F}"/>
              </a:ext>
            </a:extLst>
          </p:cNvPr>
          <p:cNvSpPr txBox="1"/>
          <p:nvPr/>
        </p:nvSpPr>
        <p:spPr>
          <a:xfrm>
            <a:off x="311700" y="1334890"/>
            <a:ext cx="8160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hlinkClick r:id="rId2"/>
              </a:rPr>
              <a:t>https://www.youtube.com/watch?v=G00AB_hBpFA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3497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546B0BE1-8FB6-45DB-85E9-763E23C3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732" y="3308856"/>
            <a:ext cx="1465059" cy="152134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5FE729E-8447-486D-8302-07930E3DE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8651" y="3382933"/>
            <a:ext cx="1789168" cy="1667073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882969-EB47-4776-AF05-B52307821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208" y="1256471"/>
            <a:ext cx="8520600" cy="3302700"/>
          </a:xfrm>
        </p:spPr>
        <p:txBody>
          <a:bodyPr/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*3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SHT31 *1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PIR sensor *3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MQ-2 *6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 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 *2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 &amp; Motors We Might Need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BB0EBF2-FD05-4C8C-B920-D8EE47779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23" y="3696113"/>
            <a:ext cx="1363938" cy="11084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F28AC6-EB01-4835-9E8C-696EAB3D4B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000" b="71200" l="26800" r="79200">
                        <a14:foregroundMark x1="63200" y1="18000" x2="50200" y2="31400"/>
                        <a14:foregroundMark x1="50200" y1="31400" x2="50600" y2="33800"/>
                        <a14:foregroundMark x1="79200" y1="30400" x2="75600" y2="32400"/>
                        <a14:foregroundMark x1="58200" y1="41200" x2="64400" y2="48600"/>
                        <a14:foregroundMark x1="64400" y1="48600" x2="67000" y2="49400"/>
                        <a14:foregroundMark x1="73200" y1="51000" x2="61800" y2="56800"/>
                      </a14:backgroundRemoval>
                    </a14:imgEffect>
                  </a14:imgLayer>
                </a14:imgProps>
              </a:ext>
            </a:extLst>
          </a:blip>
          <a:srcRect l="20499" t="15201" r="14960" b="22447"/>
          <a:stretch/>
        </p:blipFill>
        <p:spPr>
          <a:xfrm>
            <a:off x="1376451" y="3403301"/>
            <a:ext cx="1757558" cy="169793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0FA9652-BE3D-4D22-9DDF-8604B53F41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56" b="92929" l="7585" r="93014">
                        <a14:foregroundMark x1="47505" y1="7576" x2="58683" y2="25000"/>
                        <a14:foregroundMark x1="46307" y1="5808" x2="55489" y2="8081"/>
                        <a14:foregroundMark x1="14970" y1="38131" x2="16168" y2="66667"/>
                        <a14:foregroundMark x1="85429" y1="48737" x2="90020" y2="53788"/>
                        <a14:foregroundMark x1="93014" y1="51768" x2="89621" y2="52778"/>
                        <a14:foregroundMark x1="8782" y1="42172" x2="7784" y2="48990"/>
                        <a14:foregroundMark x1="13573" y1="44444" x2="13174" y2="57323"/>
                        <a14:foregroundMark x1="62076" y1="80556" x2="63074" y2="92929"/>
                        <a14:foregroundMark x1="56487" y1="10354" x2="73253" y2="27525"/>
                        <a14:foregroundMark x1="72854" y1="27778" x2="51297" y2="6566"/>
                        <a14:foregroundMark x1="51297" y1="6566" x2="27745" y2="21970"/>
                        <a14:foregroundMark x1="27745" y1="21970" x2="20758" y2="36111"/>
                        <a14:foregroundMark x1="35130" y1="11869" x2="45709" y2="7576"/>
                        <a14:foregroundMark x1="58683" y1="8081" x2="75449" y2="356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7555" y="3651680"/>
            <a:ext cx="1610499" cy="127297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1CAD3B7-9C06-4889-9577-AAB8F576CA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1122" y="3403301"/>
            <a:ext cx="1642653" cy="144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15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73746"/>
            <a:ext cx="6250560" cy="541471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System architecture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45DF48E-3B2C-4C6A-984D-E7C21F27C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3" b="1053"/>
          <a:stretch/>
        </p:blipFill>
        <p:spPr>
          <a:xfrm>
            <a:off x="1311567" y="1488403"/>
            <a:ext cx="6707132" cy="351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9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31169"/>
            <a:ext cx="6250560" cy="51630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dirty="0"/>
              <a:t>Data analysis-logistic regression</a:t>
            </a:r>
            <a:endParaRPr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687EDB3-FE2F-870F-7EC2-E67CAA386C2D}"/>
              </a:ext>
            </a:extLst>
          </p:cNvPr>
          <p:cNvGrpSpPr/>
          <p:nvPr/>
        </p:nvGrpSpPr>
        <p:grpSpPr>
          <a:xfrm>
            <a:off x="135807" y="2207649"/>
            <a:ext cx="4436193" cy="2015240"/>
            <a:chOff x="158749" y="2202003"/>
            <a:chExt cx="4436193" cy="201524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1D6F494-2EB3-3CF7-FA96-AC09D3491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736" y="2996333"/>
              <a:ext cx="2895749" cy="520727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7696B22-432A-B359-1AF2-6365889C6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736" y="3658414"/>
              <a:ext cx="2895749" cy="558829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2DC022B-2D1F-87E7-C871-43F096A23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8749" y="2202003"/>
              <a:ext cx="4436193" cy="516302"/>
            </a:xfrm>
            <a:prstGeom prst="rect">
              <a:avLst/>
            </a:prstGeom>
          </p:spPr>
        </p:pic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51CF1C7B-C0E2-944E-5F0C-5B540A9505A9}"/>
              </a:ext>
            </a:extLst>
          </p:cNvPr>
          <p:cNvGrpSpPr/>
          <p:nvPr/>
        </p:nvGrpSpPr>
        <p:grpSpPr>
          <a:xfrm>
            <a:off x="4660258" y="2213182"/>
            <a:ext cx="4436193" cy="1987726"/>
            <a:chOff x="4660258" y="2213182"/>
            <a:chExt cx="4436193" cy="1987726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508C2DB-4F2C-F08C-1633-74EEC8B0A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660258" y="2213182"/>
              <a:ext cx="4436193" cy="51630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B3FB8B5-6FF4-BBE4-1116-9C4CB2B5D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1496" y="3680181"/>
              <a:ext cx="2749691" cy="520727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06A753F9-7636-C1D6-72D3-4877B25E9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8941" y="3020278"/>
              <a:ext cx="2914800" cy="565179"/>
            </a:xfrm>
            <a:prstGeom prst="rect">
              <a:avLst/>
            </a:prstGeom>
          </p:spPr>
        </p:pic>
      </p:grpSp>
      <p:pic>
        <p:nvPicPr>
          <p:cNvPr id="1026" name="Picture 2" descr="Ultimate Guide to Data Analytics Simplified 101">
            <a:extLst>
              <a:ext uri="{FF2B5EF4-FFF2-40B4-BE49-F238E27FC236}">
                <a16:creationId xmlns:a16="http://schemas.microsoft.com/office/drawing/2014/main" id="{72337758-EB7C-C002-71BA-5909FF0EF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800" y="366217"/>
            <a:ext cx="2660008" cy="157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4BE755F-D9D5-62F5-7700-57C56145E836}"/>
              </a:ext>
            </a:extLst>
          </p:cNvPr>
          <p:cNvSpPr txBox="1"/>
          <p:nvPr/>
        </p:nvSpPr>
        <p:spPr>
          <a:xfrm>
            <a:off x="6388453" y="4262643"/>
            <a:ext cx="1635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TW" dirty="0"/>
              <a:t>Our dataset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25B99A-B443-252D-F14D-6FD49ED63F1C}"/>
              </a:ext>
            </a:extLst>
          </p:cNvPr>
          <p:cNvSpPr txBox="1"/>
          <p:nvPr/>
        </p:nvSpPr>
        <p:spPr>
          <a:xfrm>
            <a:off x="1536015" y="4262643"/>
            <a:ext cx="1635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TW" dirty="0"/>
              <a:t>web dataset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5259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6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31759"/>
            <a:ext cx="6250560" cy="27821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dirty="0"/>
              <a:t>Data analysis-Pearson correlation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AFDD7D-299B-2C0B-FB73-5B2D74D4C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19" y="1501394"/>
            <a:ext cx="3618049" cy="27135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FA2AECD-EAC4-A0DF-2A7A-A4EC166E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622" y="1501394"/>
            <a:ext cx="3618049" cy="271353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57972D3-87B6-0478-1BDD-E931DA753007}"/>
              </a:ext>
            </a:extLst>
          </p:cNvPr>
          <p:cNvSpPr txBox="1"/>
          <p:nvPr/>
        </p:nvSpPr>
        <p:spPr>
          <a:xfrm>
            <a:off x="1326667" y="4364243"/>
            <a:ext cx="1635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TW" dirty="0"/>
              <a:t>web dataset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03660CA-D47E-83A7-A9A4-739FEE78AF9B}"/>
              </a:ext>
            </a:extLst>
          </p:cNvPr>
          <p:cNvSpPr txBox="1"/>
          <p:nvPr/>
        </p:nvSpPr>
        <p:spPr>
          <a:xfrm>
            <a:off x="5852758" y="4364243"/>
            <a:ext cx="1635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TW" dirty="0"/>
              <a:t>our dataset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9080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7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480" y="1152425"/>
            <a:ext cx="6250560" cy="27821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dirty="0"/>
              <a:t>Data analysis-</a:t>
            </a:r>
            <a:r>
              <a:rPr lang="en-US" altLang="zh-TW" dirty="0" err="1"/>
              <a:t>Kmeans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Temp&amp;Fire</a:t>
            </a:r>
            <a:r>
              <a:rPr lang="en-US" altLang="zh-TW" dirty="0"/>
              <a:t> alarm)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A3F7FA-2B09-D139-B35E-5FA68E6D6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59" y="1639725"/>
            <a:ext cx="3581400" cy="2686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990615-6D73-695D-6B3A-CB201D1132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6775" y="1639725"/>
            <a:ext cx="3581399" cy="268605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554B749-774B-9AA5-A8CB-A02666C0039F}"/>
              </a:ext>
            </a:extLst>
          </p:cNvPr>
          <p:cNvSpPr txBox="1"/>
          <p:nvPr/>
        </p:nvSpPr>
        <p:spPr>
          <a:xfrm>
            <a:off x="6259032" y="4190489"/>
            <a:ext cx="13369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/>
              <a:t>Fire alarm</a:t>
            </a:r>
            <a:endParaRPr lang="zh-TW" altLang="en-US" sz="7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7B2C9C5-BE7B-E5F6-69B9-0C9568770169}"/>
              </a:ext>
            </a:extLst>
          </p:cNvPr>
          <p:cNvSpPr txBox="1"/>
          <p:nvPr/>
        </p:nvSpPr>
        <p:spPr>
          <a:xfrm rot="16200000">
            <a:off x="4356921" y="2760940"/>
            <a:ext cx="7967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/>
              <a:t>Temp</a:t>
            </a:r>
            <a:endParaRPr lang="zh-TW" altLang="en-US" sz="7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B67F2F-BC07-AE25-2E29-B341388043B5}"/>
              </a:ext>
            </a:extLst>
          </p:cNvPr>
          <p:cNvSpPr txBox="1"/>
          <p:nvPr/>
        </p:nvSpPr>
        <p:spPr>
          <a:xfrm rot="16200000">
            <a:off x="313925" y="2735260"/>
            <a:ext cx="7967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/>
              <a:t>Temp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B169959-C412-0955-28DF-44700C0435AD}"/>
              </a:ext>
            </a:extLst>
          </p:cNvPr>
          <p:cNvSpPr txBox="1"/>
          <p:nvPr/>
        </p:nvSpPr>
        <p:spPr>
          <a:xfrm>
            <a:off x="2100075" y="4217243"/>
            <a:ext cx="13369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/>
              <a:t>Fire alarm</a:t>
            </a:r>
            <a:endParaRPr lang="zh-TW" altLang="en-US" sz="7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2540855-CC54-318C-1587-2F33F6CDB8A0}"/>
              </a:ext>
            </a:extLst>
          </p:cNvPr>
          <p:cNvSpPr txBox="1"/>
          <p:nvPr/>
        </p:nvSpPr>
        <p:spPr>
          <a:xfrm>
            <a:off x="1515571" y="4454594"/>
            <a:ext cx="1635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TW" dirty="0"/>
              <a:t>web dataset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1058409-39BF-EF2A-54E6-182EEA727B9F}"/>
              </a:ext>
            </a:extLst>
          </p:cNvPr>
          <p:cNvSpPr txBox="1"/>
          <p:nvPr/>
        </p:nvSpPr>
        <p:spPr>
          <a:xfrm>
            <a:off x="5887045" y="4454594"/>
            <a:ext cx="1635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TW" dirty="0"/>
              <a:t>our dataset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0478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8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3147"/>
            <a:ext cx="6250560" cy="27821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dirty="0"/>
              <a:t>Data analysis-</a:t>
            </a:r>
            <a:r>
              <a:rPr lang="zh-TW" altLang="en-US" dirty="0"/>
              <a:t> </a:t>
            </a:r>
            <a:r>
              <a:rPr lang="en-US" altLang="zh-TW" dirty="0" err="1"/>
              <a:t>Kmeans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Temp&amp;Pressure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A3F7FA-2B09-D139-B35E-5FA68E6D6F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1042" y="1514783"/>
            <a:ext cx="3581399" cy="26860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990615-6D73-695D-6B3A-CB201D1132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5005" y="1514783"/>
            <a:ext cx="3581398" cy="268604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9D358D4-2BDC-528A-CDE4-05353B44E1AD}"/>
              </a:ext>
            </a:extLst>
          </p:cNvPr>
          <p:cNvSpPr txBox="1"/>
          <p:nvPr/>
        </p:nvSpPr>
        <p:spPr>
          <a:xfrm>
            <a:off x="2174938" y="4065547"/>
            <a:ext cx="13369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/>
              <a:t>Temp</a:t>
            </a:r>
            <a:endParaRPr lang="zh-TW" altLang="en-US" sz="7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138D951-F026-66C8-D43D-DEEB61B0E804}"/>
              </a:ext>
            </a:extLst>
          </p:cNvPr>
          <p:cNvSpPr txBox="1"/>
          <p:nvPr/>
        </p:nvSpPr>
        <p:spPr>
          <a:xfrm>
            <a:off x="6364602" y="4100804"/>
            <a:ext cx="13369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/>
              <a:t>Temp</a:t>
            </a:r>
            <a:endParaRPr lang="zh-TW" altLang="en-US" sz="7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86A3D52-18BA-38A8-C4DD-BE3E9CC37B71}"/>
              </a:ext>
            </a:extLst>
          </p:cNvPr>
          <p:cNvSpPr txBox="1"/>
          <p:nvPr/>
        </p:nvSpPr>
        <p:spPr>
          <a:xfrm rot="16200000">
            <a:off x="352693" y="2485543"/>
            <a:ext cx="7967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/>
              <a:t>Pressure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41CF54E-2C97-62DC-7833-02DAA0550D4C}"/>
              </a:ext>
            </a:extLst>
          </p:cNvPr>
          <p:cNvSpPr txBox="1"/>
          <p:nvPr/>
        </p:nvSpPr>
        <p:spPr>
          <a:xfrm rot="16200000">
            <a:off x="4391291" y="2485543"/>
            <a:ext cx="7967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/>
              <a:t>Pressure</a:t>
            </a:r>
            <a:endParaRPr lang="zh-TW" altLang="en-US" dirty="0"/>
          </a:p>
        </p:txBody>
      </p:sp>
      <p:sp>
        <p:nvSpPr>
          <p:cNvPr id="11" name="投影片編號版面配置區 3">
            <a:extLst>
              <a:ext uri="{FF2B5EF4-FFF2-40B4-BE49-F238E27FC236}">
                <a16:creationId xmlns:a16="http://schemas.microsoft.com/office/drawing/2014/main" id="{4131AA82-5544-CA48-E704-0D24CC6C3C57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8B66D33-5744-ABB8-7F2C-743AC19FD2EF}"/>
              </a:ext>
            </a:extLst>
          </p:cNvPr>
          <p:cNvSpPr txBox="1"/>
          <p:nvPr/>
        </p:nvSpPr>
        <p:spPr>
          <a:xfrm>
            <a:off x="1590434" y="4355440"/>
            <a:ext cx="1635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TW" dirty="0"/>
              <a:t>web dataset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FA580E-6186-CC72-19E1-DEAABA337E85}"/>
              </a:ext>
            </a:extLst>
          </p:cNvPr>
          <p:cNvSpPr txBox="1"/>
          <p:nvPr/>
        </p:nvSpPr>
        <p:spPr>
          <a:xfrm>
            <a:off x="5961908" y="4355440"/>
            <a:ext cx="1635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TW" dirty="0"/>
              <a:t>our dataset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568027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2593</TotalTime>
  <Words>1318</Words>
  <Application>Microsoft Office PowerPoint</Application>
  <PresentationFormat>如螢幕大小 (16:9)</PresentationFormat>
  <Paragraphs>261</Paragraphs>
  <Slides>31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2" baseType="lpstr">
      <vt:lpstr>Wingdings</vt:lpstr>
      <vt:lpstr>新細明體</vt:lpstr>
      <vt:lpstr>標楷體</vt:lpstr>
      <vt:lpstr>arial</vt:lpstr>
      <vt:lpstr>微軟正黑體</vt:lpstr>
      <vt:lpstr>arial</vt:lpstr>
      <vt:lpstr>Calibri</vt:lpstr>
      <vt:lpstr>PT Sans Narrow</vt:lpstr>
      <vt:lpstr>Open Sans</vt:lpstr>
      <vt:lpstr>Times New Roman</vt:lpstr>
      <vt:lpstr>Tropic</vt:lpstr>
      <vt:lpstr>Outline</vt:lpstr>
      <vt:lpstr> Introduction</vt:lpstr>
      <vt:lpstr>Sensors &amp; motors we used</vt:lpstr>
      <vt:lpstr>Sensors &amp; Motors We Might Need</vt:lpstr>
      <vt:lpstr> Method </vt:lpstr>
      <vt:lpstr> Method </vt:lpstr>
      <vt:lpstr> Method </vt:lpstr>
      <vt:lpstr> Method </vt:lpstr>
      <vt:lpstr> Method </vt:lpstr>
      <vt:lpstr> Method </vt:lpstr>
      <vt:lpstr> Method </vt:lpstr>
      <vt:lpstr> Method- Flow chart</vt:lpstr>
      <vt:lpstr> Method- Sensors’ location </vt:lpstr>
      <vt:lpstr> Method </vt:lpstr>
      <vt:lpstr> Method </vt:lpstr>
      <vt:lpstr> Method- Earthquake </vt:lpstr>
      <vt:lpstr> Method- Fire </vt:lpstr>
      <vt:lpstr> Method- Fire </vt:lpstr>
      <vt:lpstr> Method </vt:lpstr>
      <vt:lpstr> Method </vt:lpstr>
      <vt:lpstr> Method </vt:lpstr>
      <vt:lpstr> Method </vt:lpstr>
      <vt:lpstr> Method </vt:lpstr>
      <vt:lpstr> Method </vt:lpstr>
      <vt:lpstr> Method </vt:lpstr>
      <vt:lpstr> Method </vt:lpstr>
      <vt:lpstr>Experiment &amp; Result</vt:lpstr>
      <vt:lpstr>Overall cost</vt:lpstr>
      <vt:lpstr> Conclusion</vt:lpstr>
      <vt:lpstr>Reference</vt:lpstr>
      <vt:lpstr>Demo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Safety System with Earthquake Detection Based on Internet of Things</dc:title>
  <dc:creator>tw yhg</dc:creator>
  <cp:lastModifiedBy>子珩陳</cp:lastModifiedBy>
  <cp:revision>189</cp:revision>
  <dcterms:modified xsi:type="dcterms:W3CDTF">2023-03-29T01:52:33Z</dcterms:modified>
</cp:coreProperties>
</file>